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71" r:id="rId7"/>
    <p:sldId id="270" r:id="rId8"/>
    <p:sldId id="263" r:id="rId9"/>
    <p:sldId id="264" r:id="rId10"/>
    <p:sldId id="265" r:id="rId11"/>
    <p:sldId id="266" r:id="rId12"/>
    <p:sldId id="267" r:id="rId13"/>
    <p:sldId id="268"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80"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9133B5-EBFD-43B1-8FA2-4455D32CEAE1}" type="datetimeFigureOut">
              <a:rPr lang="ru-RU" smtClean="0"/>
              <a:pPr/>
              <a:t>21.04.2021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86A1F-D63F-4446-BBA4-E4ECC91BB795}" type="slidenum">
              <a:rPr lang="ru-RU" smtClean="0"/>
              <a:pPr/>
              <a:t>‹#›</a:t>
            </a:fld>
            <a:endParaRPr lang="ru-RU"/>
          </a:p>
        </p:txBody>
      </p:sp>
    </p:spTree>
    <p:extLst>
      <p:ext uri="{BB962C8B-B14F-4D97-AF65-F5344CB8AC3E}">
        <p14:creationId xmlns:p14="http://schemas.microsoft.com/office/powerpoint/2010/main" xmlns="" val="510401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C1815A2-B592-433F-857D-A7179AC201A5}" type="slidenum">
              <a:rPr lang="ru-RU" smtClean="0"/>
              <a:pPr/>
              <a:t>8</a:t>
            </a:fld>
            <a:endParaRPr lang="ru-RU"/>
          </a:p>
        </p:txBody>
      </p:sp>
    </p:spTree>
    <p:extLst>
      <p:ext uri="{BB962C8B-B14F-4D97-AF65-F5344CB8AC3E}">
        <p14:creationId xmlns:p14="http://schemas.microsoft.com/office/powerpoint/2010/main" xmlns="" val="2254503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1054229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217114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87067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152069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610709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2923223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2823709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419749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1473741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1028745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AD4E57-5796-43D8-8CF0-51D345D7A157}" type="datetimeFigureOut">
              <a:rPr lang="ru-RU" smtClean="0"/>
              <a:pPr/>
              <a:t>21.04.2021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3979805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AD4E57-5796-43D8-8CF0-51D345D7A157}" type="datetimeFigureOut">
              <a:rPr lang="ru-RU" smtClean="0"/>
              <a:pPr/>
              <a:t>21.04.2021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0B1E85-4FEF-4801-8DD3-F731A4665C48}" type="slidenum">
              <a:rPr lang="ru-RU" smtClean="0"/>
              <a:pPr/>
              <a:t>‹#›</a:t>
            </a:fld>
            <a:endParaRPr lang="ru-RU"/>
          </a:p>
        </p:txBody>
      </p:sp>
    </p:spTree>
    <p:extLst>
      <p:ext uri="{BB962C8B-B14F-4D97-AF65-F5344CB8AC3E}">
        <p14:creationId xmlns:p14="http://schemas.microsoft.com/office/powerpoint/2010/main" xmlns="" val="1290315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нежный фон"/>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Заголовок 4"/>
          <p:cNvSpPr>
            <a:spLocks noGrp="1"/>
          </p:cNvSpPr>
          <p:nvPr>
            <p:ph type="title"/>
          </p:nvPr>
        </p:nvSpPr>
        <p:spPr>
          <a:xfrm>
            <a:off x="660400" y="365125"/>
            <a:ext cx="10693400" cy="1325563"/>
          </a:xfrm>
        </p:spPr>
        <p:txBody>
          <a:bodyPr/>
          <a:lstStyle/>
          <a:p>
            <a:pPr algn="ctr"/>
            <a:r>
              <a:rPr lang="kk-KZ" b="1" dirty="0" smtClean="0">
                <a:latin typeface="Times New Roman" panose="02020603050405020304" pitchFamily="18" charset="0"/>
                <a:cs typeface="Times New Roman" panose="02020603050405020304" pitchFamily="18" charset="0"/>
              </a:rPr>
              <a:t>Тақырыбы: Адамның рухани әлемі.</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973140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xfrm>
            <a:off x="678542" y="437697"/>
            <a:ext cx="7624800" cy="3800475"/>
          </a:xfrm>
        </p:spPr>
        <p:txBody>
          <a:bodyPr>
            <a:normAutofit fontScale="90000"/>
          </a:bodyPr>
          <a:lstStyle/>
          <a:p>
            <a:r>
              <a:rPr lang="kk-KZ" b="1" dirty="0" smtClean="0">
                <a:latin typeface="Times New Roman" panose="02020603050405020304" pitchFamily="18" charset="0"/>
                <a:cs typeface="Times New Roman" panose="02020603050405020304" pitchFamily="18" charset="0"/>
              </a:rPr>
              <a:t>Құндылығы: </a:t>
            </a:r>
            <a:r>
              <a:rPr lang="kk-KZ" dirty="0" smtClean="0">
                <a:latin typeface="Times New Roman" panose="02020603050405020304" pitchFamily="18" charset="0"/>
                <a:cs typeface="Times New Roman" panose="02020603050405020304" pitchFamily="18" charset="0"/>
              </a:rPr>
              <a:t>Ақиқат</a:t>
            </a:r>
            <a:br>
              <a:rPr lang="kk-KZ"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kk-KZ" b="1" dirty="0" smtClean="0">
                <a:latin typeface="Times New Roman" panose="02020603050405020304" pitchFamily="18" charset="0"/>
                <a:cs typeface="Times New Roman" panose="02020603050405020304" pitchFamily="18" charset="0"/>
              </a:rPr>
              <a:t>Қасиеттері:</a:t>
            </a:r>
            <a:r>
              <a:rPr lang="kk-KZ" dirty="0" smtClean="0">
                <a:latin typeface="Times New Roman" panose="02020603050405020304" pitchFamily="18" charset="0"/>
                <a:cs typeface="Times New Roman" panose="02020603050405020304" pitchFamily="18" charset="0"/>
              </a:rPr>
              <a:t> ойдың, сөздің және істің бірлігі; шыншылдық; жақсыдан жаманды ажырата білу.</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51772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xfrm>
            <a:off x="838200" y="365125"/>
            <a:ext cx="7361903" cy="4221389"/>
          </a:xfrm>
        </p:spPr>
        <p:txBody>
          <a:bodyPr>
            <a:noAutofit/>
          </a:bodyPr>
          <a:lstStyle/>
          <a:p>
            <a:r>
              <a:rPr lang="kk-KZ" sz="2800" b="1" i="1" dirty="0">
                <a:latin typeface="Times New Roman" panose="02020603050405020304" pitchFamily="18" charset="0"/>
                <a:cs typeface="Times New Roman" panose="02020603050405020304" pitchFamily="18" charset="0"/>
              </a:rPr>
              <a:t>Мақсаты:</a:t>
            </a:r>
            <a:r>
              <a:rPr lang="kk-KZ" sz="2800" dirty="0">
                <a:latin typeface="Times New Roman" panose="02020603050405020304" pitchFamily="18" charset="0"/>
                <a:cs typeface="Times New Roman" panose="02020603050405020304" pitchFamily="18" charset="0"/>
              </a:rPr>
              <a:t> оқушыларға адамның рухани әлемін түсіндіру арқылы ақиқат құндылығының мәнін ашу.</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Міндеттері:</a:t>
            </a:r>
            <a:r>
              <a:rPr lang="kk-KZ" sz="28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1. Білімділік: </a:t>
            </a:r>
            <a:r>
              <a:rPr lang="kk-KZ" sz="2800" dirty="0">
                <a:latin typeface="Times New Roman" panose="02020603050405020304" pitchFamily="18" charset="0"/>
                <a:cs typeface="Times New Roman" panose="02020603050405020304" pitchFamily="18" charset="0"/>
              </a:rPr>
              <a:t>Оқушыларды жақсыдан жаманды ажырата білуге үйрету</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2. Дамытушылық: </a:t>
            </a:r>
            <a:r>
              <a:rPr lang="kk-KZ" sz="2800" dirty="0">
                <a:latin typeface="Times New Roman" panose="02020603050405020304" pitchFamily="18" charset="0"/>
                <a:cs typeface="Times New Roman" panose="02020603050405020304" pitchFamily="18" charset="0"/>
              </a:rPr>
              <a:t>Оқушылардың бойындағы шыншылдық қасиеттерін дамыту</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3. Тәрбиелік: </a:t>
            </a:r>
            <a:r>
              <a:rPr lang="kk-KZ" sz="2800" dirty="0">
                <a:latin typeface="Times New Roman" panose="02020603050405020304" pitchFamily="18" charset="0"/>
                <a:cs typeface="Times New Roman" panose="02020603050405020304" pitchFamily="18" charset="0"/>
              </a:rPr>
              <a:t>Оқушыларды ойдың, сөздің және істің бірлігіне тәрбиелеу</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2395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Картинки по запросу 5 т ережесі өзін өзі тану"/>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07751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xfrm>
            <a:off x="221226" y="517525"/>
            <a:ext cx="7787148" cy="4943475"/>
          </a:xfrm>
        </p:spPr>
        <p:txBody>
          <a:bodyPr>
            <a:noAutofit/>
          </a:bodyPr>
          <a:lstStyle/>
          <a:p>
            <a:pPr algn="ctr"/>
            <a:r>
              <a:rPr lang="kk-KZ" sz="4000" b="1" dirty="0">
                <a:latin typeface="Times New Roman" panose="02020603050405020304" pitchFamily="18" charset="0"/>
                <a:cs typeface="Times New Roman" panose="02020603050405020304" pitchFamily="18" charset="0"/>
              </a:rPr>
              <a:t> Жағымды көңіл – күйге келу</a:t>
            </a:r>
            <a:r>
              <a:rPr lang="kk-KZ" sz="4000" dirty="0">
                <a:latin typeface="Times New Roman" panose="02020603050405020304" pitchFamily="18" charset="0"/>
                <a:cs typeface="Times New Roman" panose="02020603050405020304" pitchFamily="18" charset="0"/>
              </a:rPr>
              <a:t>. </a:t>
            </a:r>
            <a:r>
              <a:rPr lang="kk-KZ" sz="4000" dirty="0" smtClean="0">
                <a:latin typeface="Times New Roman" panose="02020603050405020304" pitchFamily="18" charset="0"/>
                <a:cs typeface="Times New Roman" panose="02020603050405020304" pitchFamily="18" charset="0"/>
              </a:rPr>
              <a:t/>
            </a:r>
            <a:br>
              <a:rPr lang="kk-KZ" sz="4000" dirty="0" smtClean="0">
                <a:latin typeface="Times New Roman" panose="02020603050405020304" pitchFamily="18" charset="0"/>
                <a:cs typeface="Times New Roman" panose="02020603050405020304" pitchFamily="18" charset="0"/>
              </a:rPr>
            </a:br>
            <a:r>
              <a:rPr lang="kk-KZ" sz="4000" b="1" dirty="0" smtClean="0">
                <a:latin typeface="Times New Roman" panose="02020603050405020304" pitchFamily="18" charset="0"/>
                <a:cs typeface="Times New Roman" panose="02020603050405020304" pitchFamily="18" charset="0"/>
              </a:rPr>
              <a:t>Орманға </a:t>
            </a:r>
            <a:r>
              <a:rPr lang="kk-KZ" sz="4000" b="1" dirty="0">
                <a:latin typeface="Times New Roman" panose="02020603050405020304" pitchFamily="18" charset="0"/>
                <a:cs typeface="Times New Roman" panose="02020603050405020304" pitchFamily="18" charset="0"/>
              </a:rPr>
              <a:t>ойша серуен.</a:t>
            </a:r>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586639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Картинки по запросу фон школьный"/>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xfrm>
            <a:off x="530942" y="365125"/>
            <a:ext cx="7816645" cy="5386746"/>
          </a:xfrm>
        </p:spPr>
        <p:txBody>
          <a:bodyPr>
            <a:noAutofit/>
          </a:bodyPr>
          <a:lstStyle/>
          <a:p>
            <a:pPr lvl="0"/>
            <a:r>
              <a:rPr lang="kk-KZ" sz="2400" b="1" dirty="0">
                <a:latin typeface="Times New Roman" panose="02020603050405020304" pitchFamily="18" charset="0"/>
                <a:cs typeface="Times New Roman" panose="02020603050405020304" pitchFamily="18" charset="0"/>
              </a:rPr>
              <a:t>Үй тапсырмасын тексеру.</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1. №26 – сабақ. Табиғат туралы мақал – мәтелдер жазып келу.</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2. Келесі сабақ. №27, «Адам өмірінің үш бастауы» Талдау сұрақтары:</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b="1" dirty="0">
                <a:latin typeface="Times New Roman" panose="02020603050405020304" pitchFamily="18" charset="0"/>
                <a:cs typeface="Times New Roman" panose="02020603050405020304" pitchFamily="18" charset="0"/>
              </a:rPr>
              <a:t>Сұрақтар:</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1. Мәтінде адам өмірі қандай жағдайлармен тығыз байланыстырылады?</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2. Адам өмірінің бақыты үш бастаудың сапаларының үйлесімділігіне байланысты болуы мүмкін бе? Неліктен?</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3. Аталған бастаулар келешек ұрпақ тағдыры үшін неліктен маңызды болған? </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4. </a:t>
            </a:r>
            <a:r>
              <a:rPr lang="ru-RU" sz="2400" dirty="0" err="1">
                <a:latin typeface="Times New Roman" panose="02020603050405020304" pitchFamily="18" charset="0"/>
                <a:cs typeface="Times New Roman" panose="02020603050405020304" pitchFamily="18" charset="0"/>
              </a:rPr>
              <a:t>Адамның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рухани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баюына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қандай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қасиеттер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себеп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болады</a:t>
            </a:r>
            <a:r>
              <a:rPr lang="ru-RU" sz="2400" dirty="0">
                <a:latin typeface="Times New Roman" panose="02020603050405020304" pitchFamily="18" charset="0"/>
                <a:cs typeface="Times New Roman" panose="02020603050405020304" pitchFamily="18" charset="0"/>
              </a:rPr>
              <a:t>?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5. </a:t>
            </a:r>
            <a:r>
              <a:rPr lang="ru-RU" sz="2400" dirty="0" err="1">
                <a:latin typeface="Times New Roman" panose="02020603050405020304" pitchFamily="18" charset="0"/>
                <a:cs typeface="Times New Roman" panose="02020603050405020304" pitchFamily="18" charset="0"/>
              </a:rPr>
              <a:t>Өздерің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Шәкәрім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бойындағы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қандай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қасиеттерді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үлгі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тұтасыңдар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Неліктен</a:t>
            </a:r>
            <a:r>
              <a:rPr lang="ru-RU"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726370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Картинки по запросу фон школьный"/>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xfrm>
            <a:off x="204020" y="409370"/>
            <a:ext cx="8173064" cy="5386746"/>
          </a:xfrm>
        </p:spPr>
        <p:txBody>
          <a:bodyPr>
            <a:noAutofit/>
          </a:bodyPr>
          <a:lstStyle/>
          <a:p>
            <a:r>
              <a:rPr lang="kk-KZ" sz="2400" b="1" dirty="0">
                <a:latin typeface="Times New Roman" panose="02020603050405020304" pitchFamily="18" charset="0"/>
                <a:cs typeface="Times New Roman" panose="02020603050405020304" pitchFamily="18" charset="0"/>
              </a:rPr>
              <a:t>Сабақтың дәйексөзі.</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   (Оқушыларға үш рет айтқызып, дәптерге жаздырту)</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«Дүниенің көзі, тұтқасы, түп негізі – заттық нәрсе емес, рухани дүние» </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                                                                               (Платон)</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Сұрақ:</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Дәйексөзден қандай ой түйдіңіз?</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Рухани байлық – адамның өмірін қоршаған орта, тіршілік аясымен тұтастыратын және оның мақсат - мүддесін игі істермен ұштастыратын асыл арна. Рухани байлық адамның белгілі бір қажеттіліктерін қанағаттандыратындықтан ол үнемі игілікке бағытталады. Халық игілігі ретінде рухани асыл қазыналар ұрпақтан - ұрпаққа жалғасып, сабақтасып жатады. Халқы үшін еңбек еткен адамдардың өмірі де рухани байлық болып табылады. Сонымен, ұлттық құндылықтар адам өміріне қажетті рухани байлық болып табылады.</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71733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Похожее изображение"/>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2196678"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228600" y="1069633"/>
            <a:ext cx="8991600" cy="1323439"/>
          </a:xfrm>
          <a:prstGeom prst="rect">
            <a:avLst/>
          </a:prstGeom>
        </p:spPr>
        <p:txBody>
          <a:bodyPr wrap="square">
            <a:spAutoFit/>
          </a:bodyPr>
          <a:lstStyle/>
          <a:p>
            <a:pPr marL="457200">
              <a:spcAft>
                <a:spcPts val="0"/>
              </a:spcAft>
            </a:pPr>
            <a:r>
              <a:rPr lang="kk-KZ" sz="4400" b="1" dirty="0" smtClean="0">
                <a:effectLst/>
                <a:latin typeface="Times New Roman" panose="02020603050405020304" pitchFamily="18" charset="0"/>
                <a:ea typeface="Times New Roman" panose="02020603050405020304" pitchFamily="18" charset="0"/>
              </a:rPr>
              <a:t>Мұғалім сыйы.</a:t>
            </a:r>
          </a:p>
          <a:p>
            <a:pPr marL="457200">
              <a:spcAft>
                <a:spcPts val="0"/>
              </a:spcAft>
            </a:pPr>
            <a:r>
              <a:rPr lang="kk-KZ" sz="3600" b="1" dirty="0" smtClean="0">
                <a:latin typeface="Times New Roman" panose="02020603050405020304" pitchFamily="18" charset="0"/>
                <a:ea typeface="Times New Roman" panose="02020603050405020304" pitchFamily="18" charset="0"/>
              </a:rPr>
              <a:t>«</a:t>
            </a:r>
            <a:r>
              <a:rPr lang="kk-KZ" sz="3600" b="1" dirty="0">
                <a:latin typeface="Times New Roman" panose="02020603050405020304" pitchFamily="18" charset="0"/>
                <a:cs typeface="Times New Roman" panose="02020603050405020304" pitchFamily="18" charset="0"/>
              </a:rPr>
              <a:t>Лев </a:t>
            </a:r>
            <a:r>
              <a:rPr lang="en-US" sz="3600" b="1" dirty="0" smtClean="0">
                <a:latin typeface="Times New Roman" panose="02020603050405020304" pitchFamily="18" charset="0"/>
                <a:cs typeface="Times New Roman" panose="02020603050405020304" pitchFamily="18" charset="0"/>
              </a:rPr>
              <a:t> </a:t>
            </a:r>
            <a:r>
              <a:rPr lang="kk-KZ" sz="3600" b="1" dirty="0" smtClean="0">
                <a:latin typeface="Times New Roman" panose="02020603050405020304" pitchFamily="18" charset="0"/>
                <a:cs typeface="Times New Roman" panose="02020603050405020304" pitchFamily="18" charset="0"/>
              </a:rPr>
              <a:t>Николаевич </a:t>
            </a:r>
            <a:r>
              <a:rPr lang="en-US" sz="3600" b="1" dirty="0" smtClean="0">
                <a:latin typeface="Times New Roman" panose="02020603050405020304" pitchFamily="18" charset="0"/>
                <a:cs typeface="Times New Roman" panose="02020603050405020304" pitchFamily="18" charset="0"/>
              </a:rPr>
              <a:t> </a:t>
            </a:r>
            <a:r>
              <a:rPr lang="kk-KZ" sz="3600" b="1" dirty="0" smtClean="0">
                <a:latin typeface="Times New Roman" panose="02020603050405020304" pitchFamily="18" charset="0"/>
                <a:cs typeface="Times New Roman" panose="02020603050405020304" pitchFamily="18" charset="0"/>
              </a:rPr>
              <a:t>Толстой</a:t>
            </a:r>
            <a:r>
              <a:rPr lang="kk-KZ" sz="3600" b="1" dirty="0" smtClean="0">
                <a:latin typeface="Times New Roman" panose="02020603050405020304" pitchFamily="18" charset="0"/>
                <a:ea typeface="Times New Roman" panose="02020603050405020304" pitchFamily="18" charset="0"/>
              </a:rPr>
              <a:t>»</a:t>
            </a:r>
            <a:endParaRPr lang="ru-RU" sz="3600" dirty="0" smtClean="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4960648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xfrm>
            <a:off x="698500" y="847725"/>
            <a:ext cx="7693332" cy="4943475"/>
          </a:xfrm>
        </p:spPr>
        <p:txBody>
          <a:bodyPr>
            <a:noAutofit/>
          </a:bodyPr>
          <a:lstStyle/>
          <a:p>
            <a:r>
              <a:rPr lang="kk-KZ" sz="2400" b="1" dirty="0">
                <a:latin typeface="Times New Roman" panose="02020603050405020304" pitchFamily="18" charset="0"/>
                <a:cs typeface="Times New Roman" panose="02020603050405020304" pitchFamily="18" charset="0"/>
              </a:rPr>
              <a:t>Сұрақтар:</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1. Толстойдың мұрасында қандай адамгершілік қағидаттар қарастырылады?</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2. Толстойдың пікірінше, барлық дін өкілдерін не нәрсе біріктіреді?</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3. Неге бүкіл адамзатты риясыз сүйіспеншілік біріктіреді? Жауаптарыңды өз тәжірибелеріңдегі мысалдармен дәлелдеңдер.</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4. Өздеріңді рухани кемелдендіру үшін риясыз сүйіспеншілікпен қандай әрекеттер жасадыңдар? Сипаттаңдар. </a:t>
            </a:r>
            <a:endParaRPr lang="ru-RU"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0986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Прямоугольник 4"/>
          <p:cNvSpPr/>
          <p:nvPr/>
        </p:nvSpPr>
        <p:spPr>
          <a:xfrm rot="20877152">
            <a:off x="4740278" y="2345427"/>
            <a:ext cx="6439727" cy="2862322"/>
          </a:xfrm>
          <a:prstGeom prst="rect">
            <a:avLst/>
          </a:prstGeom>
        </p:spPr>
        <p:txBody>
          <a:bodyPr wrap="square">
            <a:spAutoFit/>
          </a:bodyPr>
          <a:lstStyle/>
          <a:p>
            <a:r>
              <a:rPr lang="kk-KZ" sz="20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Шығармашылық жұмыс</a:t>
            </a:r>
          </a:p>
          <a:p>
            <a:r>
              <a:rPr lang="kk-KZ" sz="2000" b="1" dirty="0" smtClean="0">
                <a:latin typeface="Times New Roman" panose="02020603050405020304" pitchFamily="18" charset="0"/>
                <a:cs typeface="Times New Roman" panose="02020603050405020304" pitchFamily="18" charset="0"/>
              </a:rPr>
              <a:t>Тапсырма</a:t>
            </a:r>
            <a:r>
              <a:rPr lang="kk-KZ" sz="2000" b="1" dirty="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 Берілген ой – тұжырымдарды аяқта</a:t>
            </a:r>
            <a:endParaRPr lang="ru-RU" sz="2000" dirty="0">
              <a:latin typeface="Times New Roman" panose="02020603050405020304" pitchFamily="18" charset="0"/>
              <a:cs typeface="Times New Roman" panose="02020603050405020304" pitchFamily="18" charset="0"/>
            </a:endParaRPr>
          </a:p>
          <a:p>
            <a:r>
              <a:rPr lang="kk-KZ" sz="2000" dirty="0">
                <a:latin typeface="Times New Roman" panose="02020603050405020304" pitchFamily="18" charset="0"/>
                <a:cs typeface="Times New Roman" panose="02020603050405020304" pitchFamily="18" charset="0"/>
              </a:rPr>
              <a:t>- Адам – ең жоғарғы құндылық, оның өмірі бәрінен де қымбат,...</a:t>
            </a:r>
            <a:br>
              <a:rPr lang="kk-KZ" sz="2000" dirty="0">
                <a:latin typeface="Times New Roman" panose="02020603050405020304" pitchFamily="18" charset="0"/>
                <a:cs typeface="Times New Roman" panose="02020603050405020304" pitchFamily="18" charset="0"/>
              </a:rPr>
            </a:br>
            <a:r>
              <a:rPr lang="kk-KZ" sz="2000" dirty="0">
                <a:latin typeface="Times New Roman" panose="02020603050405020304" pitchFamily="18" charset="0"/>
                <a:cs typeface="Times New Roman" panose="02020603050405020304" pitchFamily="18" charset="0"/>
              </a:rPr>
              <a:t>- Ұлттық ұлағат рухани мұраларда көрініс табады,...</a:t>
            </a:r>
            <a:br>
              <a:rPr lang="kk-KZ" sz="2000" dirty="0">
                <a:latin typeface="Times New Roman" panose="02020603050405020304" pitchFamily="18" charset="0"/>
                <a:cs typeface="Times New Roman" panose="02020603050405020304" pitchFamily="18" charset="0"/>
              </a:rPr>
            </a:br>
            <a:r>
              <a:rPr lang="kk-KZ" sz="2000" dirty="0">
                <a:latin typeface="Times New Roman" panose="02020603050405020304" pitchFamily="18" charset="0"/>
                <a:cs typeface="Times New Roman" panose="02020603050405020304" pitchFamily="18" charset="0"/>
              </a:rPr>
              <a:t>- Ата - баба дәстүрін құрметпен ұғынам,...</a:t>
            </a:r>
            <a:br>
              <a:rPr lang="kk-KZ" sz="2000" dirty="0">
                <a:latin typeface="Times New Roman" panose="02020603050405020304" pitchFamily="18" charset="0"/>
                <a:cs typeface="Times New Roman" panose="02020603050405020304" pitchFamily="18" charset="0"/>
              </a:rPr>
            </a:br>
            <a:r>
              <a:rPr lang="kk-KZ" sz="2000" dirty="0">
                <a:latin typeface="Times New Roman" panose="02020603050405020304" pitchFamily="18" charset="0"/>
                <a:cs typeface="Times New Roman" panose="02020603050405020304" pitchFamily="18" charset="0"/>
              </a:rPr>
              <a:t>- Игіліктің ерте - кеші жоқ,...</a:t>
            </a:r>
            <a:br>
              <a:rPr lang="kk-KZ" sz="2000" dirty="0">
                <a:latin typeface="Times New Roman" panose="02020603050405020304" pitchFamily="18" charset="0"/>
                <a:cs typeface="Times New Roman" panose="02020603050405020304" pitchFamily="18" charset="0"/>
              </a:rPr>
            </a:br>
            <a:r>
              <a:rPr lang="kk-KZ" sz="2000" dirty="0">
                <a:latin typeface="Times New Roman" panose="02020603050405020304" pitchFamily="18" charset="0"/>
                <a:cs typeface="Times New Roman" panose="02020603050405020304" pitchFamily="18" charset="0"/>
              </a:rPr>
              <a:t>- Туған жердің қымбат маған әр тасы,...</a:t>
            </a:r>
            <a:br>
              <a:rPr lang="kk-KZ" sz="2000" dirty="0">
                <a:latin typeface="Times New Roman" panose="02020603050405020304" pitchFamily="18" charset="0"/>
                <a:cs typeface="Times New Roman" panose="02020603050405020304" pitchFamily="18" charset="0"/>
              </a:rPr>
            </a:br>
            <a:r>
              <a:rPr lang="kk-KZ" sz="2000" dirty="0">
                <a:latin typeface="Times New Roman" panose="02020603050405020304" pitchFamily="18" charset="0"/>
                <a:cs typeface="Times New Roman" panose="02020603050405020304" pitchFamily="18" charset="0"/>
              </a:rPr>
              <a:t>- Атадан қалған асыл сөз, нұр құяды көңілге,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283787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фон музыка для презентации"/>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825500" y="242329"/>
            <a:ext cx="10515790" cy="5275483"/>
          </a:xfrm>
          <a:prstGeom prst="rect">
            <a:avLst/>
          </a:prstGeom>
        </p:spPr>
        <p:txBody>
          <a:bodyPr wrap="square" numCol="1">
            <a:spAutoFit/>
          </a:bodyPr>
          <a:lstStyle/>
          <a:p>
            <a:pPr>
              <a:lnSpc>
                <a:spcPct val="115000"/>
              </a:lnSpc>
              <a:spcAft>
                <a:spcPts val="0"/>
              </a:spcAft>
            </a:pPr>
            <a:r>
              <a:rPr lang="kk-KZ"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Топпен ән айту.</a:t>
            </a:r>
          </a:p>
          <a:p>
            <a:pPr>
              <a:lnSpc>
                <a:spcPct val="115000"/>
              </a:lnSpc>
              <a:spcAft>
                <a:spcPts val="0"/>
              </a:spcAft>
            </a:pPr>
            <a:r>
              <a:rPr lang="kk-KZ" sz="1400" b="1" dirty="0" smtClean="0">
                <a:solidFill>
                  <a:srgbClr val="000000"/>
                </a:solidFill>
                <a:effectLst/>
                <a:latin typeface="Times New Roman" panose="02020603050405020304" pitchFamily="18" charset="0"/>
                <a:ea typeface="Calibri" panose="020F0502020204030204" pitchFamily="34" charset="0"/>
              </a:rPr>
              <a:t>Әдемі</a:t>
            </a:r>
            <a:r>
              <a:rPr lang="kk-KZ" sz="1400" dirty="0" smtClean="0">
                <a:solidFill>
                  <a:srgbClr val="000000"/>
                </a:solidFill>
                <a:effectLst/>
                <a:latin typeface="Times New Roman" panose="02020603050405020304" pitchFamily="18" charset="0"/>
                <a:ea typeface="Calibri" panose="020F0502020204030204" pitchFamily="34" charset="0"/>
              </a:rPr>
              <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i="1" dirty="0" smtClean="0">
                <a:solidFill>
                  <a:srgbClr val="000000"/>
                </a:solidFill>
                <a:effectLst/>
                <a:latin typeface="Times New Roman" panose="02020603050405020304" pitchFamily="18" charset="0"/>
                <a:ea typeface="Calibri" panose="020F0502020204030204" pitchFamily="34" charset="0"/>
              </a:rPr>
              <a:t>Сөзін жазған Ақылбек Шаяхметов</a:t>
            </a:r>
            <a:r>
              <a:rPr lang="kk-KZ" sz="1400" dirty="0" smtClean="0">
                <a:solidFill>
                  <a:srgbClr val="000000"/>
                </a:solidFill>
                <a:effectLst/>
                <a:latin typeface="Times New Roman" panose="02020603050405020304" pitchFamily="18" charset="0"/>
                <a:ea typeface="Calibri" panose="020F0502020204030204" pitchFamily="34" charset="0"/>
              </a:rPr>
              <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i="1" dirty="0" smtClean="0">
                <a:solidFill>
                  <a:srgbClr val="000000"/>
                </a:solidFill>
                <a:effectLst/>
                <a:latin typeface="Times New Roman" panose="02020603050405020304" pitchFamily="18" charset="0"/>
                <a:ea typeface="Calibri" panose="020F0502020204030204" pitchFamily="34" charset="0"/>
              </a:rPr>
              <a:t>Әнін жазған Ержан Серікбаев</a:t>
            </a:r>
            <a:r>
              <a:rPr lang="kk-KZ" sz="1400" dirty="0" smtClean="0">
                <a:solidFill>
                  <a:srgbClr val="000000"/>
                </a:solidFill>
                <a:effectLst/>
                <a:latin typeface="Times New Roman" panose="02020603050405020304" pitchFamily="18" charset="0"/>
                <a:ea typeface="Calibri" panose="020F0502020204030204" pitchFamily="34" charset="0"/>
              </a:rPr>
              <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Күн сәулесі төгілгені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Кемпірқосақ керілгені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Көк шалғында асыр салып жүргенде</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Көк көбелек көрінеді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Жас шыбықтың бүр ашқаны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Алма ағаштың гүл ашқаны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Қариялар жол үстінде кездесіп</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Амандықты сұрасқаны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Бұлбұл құстың сайрағаны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Қозы-лақтың ойнағаны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Ақ боз атын ерттеп мініп атамның</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Қойды өріске айдағаны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Ақ ботаның үлкен көзі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Әжеміздің күлген көзі әдемі.</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Бәрінен де жасқа толған бөпемнің</a:t>
            </a:r>
            <a:br>
              <a:rPr lang="kk-KZ" sz="1400" dirty="0" smtClean="0">
                <a:solidFill>
                  <a:srgbClr val="000000"/>
                </a:solidFill>
                <a:effectLst/>
                <a:latin typeface="Times New Roman" panose="02020603050405020304" pitchFamily="18" charset="0"/>
                <a:ea typeface="Calibri" panose="020F0502020204030204" pitchFamily="34" charset="0"/>
              </a:rPr>
            </a:br>
            <a:r>
              <a:rPr lang="kk-KZ" sz="1400" dirty="0" smtClean="0">
                <a:solidFill>
                  <a:srgbClr val="000000"/>
                </a:solidFill>
                <a:effectLst/>
                <a:latin typeface="Times New Roman" panose="02020603050405020304" pitchFamily="18" charset="0"/>
                <a:ea typeface="Calibri" panose="020F0502020204030204" pitchFamily="34" charset="0"/>
              </a:rPr>
              <a:t>Тәй-тәй басып жүрген кезі әдемі.</a:t>
            </a:r>
            <a:endParaRPr lang="kk-KZ" sz="14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0"/>
              </a:spcAft>
            </a:pPr>
            <a:endParaRPr lang="kk-KZ" sz="14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71954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3239"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xfrm>
            <a:off x="698500" y="847725"/>
            <a:ext cx="7796571" cy="4943475"/>
          </a:xfrm>
        </p:spPr>
        <p:txBody>
          <a:bodyPr>
            <a:noAutofit/>
          </a:bodyPr>
          <a:lstStyle/>
          <a:p>
            <a:r>
              <a:rPr lang="kk-KZ" sz="3200" b="1" dirty="0" smtClean="0">
                <a:latin typeface="Times New Roman" panose="02020603050405020304" pitchFamily="18" charset="0"/>
                <a:cs typeface="Times New Roman" panose="02020603050405020304" pitchFamily="18" charset="0"/>
              </a:rPr>
              <a:t>Үйге тапсырма.</a:t>
            </a:r>
            <a:br>
              <a:rPr lang="kk-KZ" sz="3200" b="1" dirty="0" smtClean="0">
                <a:latin typeface="Times New Roman" panose="02020603050405020304" pitchFamily="18" charset="0"/>
                <a:cs typeface="Times New Roman" panose="02020603050405020304" pitchFamily="18" charset="0"/>
              </a:rPr>
            </a:br>
            <a:r>
              <a:rPr lang="ru-RU" sz="3200" dirty="0" smtClean="0">
                <a:latin typeface="Times New Roman" panose="02020603050405020304" pitchFamily="18" charset="0"/>
                <a:cs typeface="Times New Roman" panose="02020603050405020304" pitchFamily="18" charset="0"/>
              </a:rPr>
              <a:t/>
            </a:r>
            <a:br>
              <a:rPr lang="ru-RU" sz="3200" dirty="0" smtClean="0">
                <a:latin typeface="Times New Roman" panose="02020603050405020304" pitchFamily="18" charset="0"/>
                <a:cs typeface="Times New Roman" panose="02020603050405020304" pitchFamily="18" charset="0"/>
              </a:rPr>
            </a:br>
            <a:r>
              <a:rPr lang="kk-KZ" sz="3200" dirty="0">
                <a:latin typeface="Times New Roman" panose="02020603050405020304" pitchFamily="18" charset="0"/>
                <a:cs typeface="Times New Roman" panose="02020603050405020304" pitchFamily="18" charset="0"/>
              </a:rPr>
              <a:t>1. №27 – сабақ. «Рухани байлық – игілік көзі» тақырыбында эссе жазу.</a:t>
            </a: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kk-KZ" sz="3200" dirty="0">
                <a:latin typeface="Times New Roman" panose="02020603050405020304" pitchFamily="18" charset="0"/>
                <a:cs typeface="Times New Roman" panose="02020603050405020304" pitchFamily="18" charset="0"/>
              </a:rPr>
              <a:t>2. Келесі сабақ. №28, Менің әкем, халық ұлы – Шәкерім</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00831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609600" y="508871"/>
            <a:ext cx="7870723" cy="6001643"/>
          </a:xfrm>
          <a:prstGeom prst="rect">
            <a:avLst/>
          </a:prstGeom>
        </p:spPr>
        <p:txBody>
          <a:bodyPr wrap="square">
            <a:spAutoFit/>
          </a:bodyPr>
          <a:lstStyle/>
          <a:p>
            <a:r>
              <a:rPr lang="kk-KZ" sz="2400" b="1" dirty="0">
                <a:latin typeface="Times New Roman" panose="02020603050405020304" pitchFamily="18" charset="0"/>
                <a:cs typeface="Times New Roman" panose="02020603050405020304" pitchFamily="18" charset="0"/>
              </a:rPr>
              <a:t>Сабақтың қорытынды сәті.</a:t>
            </a:r>
            <a:endParaRPr lang="ru-RU" sz="2400" dirty="0">
              <a:latin typeface="Times New Roman" panose="02020603050405020304" pitchFamily="18" charset="0"/>
              <a:cs typeface="Times New Roman" panose="02020603050405020304" pitchFamily="18" charset="0"/>
            </a:endParaRPr>
          </a:p>
          <a:p>
            <a:r>
              <a:rPr lang="kk-KZ" sz="2400" b="1" dirty="0">
                <a:latin typeface="Times New Roman" panose="02020603050405020304" pitchFamily="18" charset="0"/>
                <a:cs typeface="Times New Roman" panose="02020603050405020304" pitchFamily="18" charset="0"/>
              </a:rPr>
              <a:t>Тыныс алуға зейін қою. </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Баяу музыка қойылады.</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Мұғалім: Сіздерден аяқ-қолыңызды айқастырмай, түзу отыруыңызды өтінемін. Біз қазір тыныс алу жаттығуын жасаймыз. Тыныс алуға зейін қойған кезде, біздің ақылымыз дем алады. Ауаны ішке жұту кезінде тыныштық пен қуаныш қабылдаймыз. Демді сыртқа шығарған кезде өзіміздегі мазасыздықтарды сыртқа шығарамыз.</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Кәне, дайындалайық, балалар. Көзімізді жұмамыз..., арқамызды тіктейміз..., қолдарыңды тізеге қоюға болады...</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Д е м   а л..... ш ы ғ а р... (</a:t>
            </a:r>
            <a:r>
              <a:rPr lang="ru-RU" sz="2400" dirty="0" err="1">
                <a:latin typeface="Times New Roman" panose="02020603050405020304" pitchFamily="18" charset="0"/>
                <a:cs typeface="Times New Roman" panose="02020603050405020304" pitchFamily="18" charset="0"/>
              </a:rPr>
              <a:t>жаймен</a:t>
            </a:r>
            <a:r>
              <a:rPr lang="ru-RU" sz="2400" dirty="0">
                <a:latin typeface="Times New Roman" panose="02020603050405020304" pitchFamily="18" charset="0"/>
                <a:cs typeface="Times New Roman" panose="02020603050405020304" pitchFamily="18" charset="0"/>
              </a:rPr>
              <a:t> 9-10 </a:t>
            </a:r>
            <a:r>
              <a:rPr lang="ru-RU" sz="2400" dirty="0" err="1">
                <a:latin typeface="Times New Roman" panose="02020603050405020304" pitchFamily="18" charset="0"/>
                <a:cs typeface="Times New Roman" panose="02020603050405020304" pitchFamily="18" charset="0"/>
              </a:rPr>
              <a:t>рет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kk-KZ" sz="2400"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1..................2 [</a:t>
            </a:r>
            <a:r>
              <a:rPr lang="kk-KZ" sz="2400" dirty="0">
                <a:latin typeface="Times New Roman" panose="02020603050405020304" pitchFamily="18" charset="0"/>
                <a:cs typeface="Times New Roman" panose="02020603050405020304" pitchFamily="18" charset="0"/>
              </a:rPr>
              <a:t>3</a:t>
            </a:r>
            <a:r>
              <a:rPr lang="ru-RU" sz="2400" dirty="0">
                <a:latin typeface="Times New Roman" panose="02020603050405020304" pitchFamily="18" charset="0"/>
                <a:cs typeface="Times New Roman" panose="02020603050405020304" pitchFamily="18" charset="0"/>
              </a:rPr>
              <a:t>]</a:t>
            </a:r>
            <a:r>
              <a:rPr lang="kk-KZ" sz="2400" dirty="0">
                <a:latin typeface="Times New Roman" panose="02020603050405020304" pitchFamily="18" charset="0"/>
                <a:cs typeface="Times New Roman" panose="02020603050405020304" pitchFamily="18" charset="0"/>
              </a:rPr>
              <a:t>. Рахмет!</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Бүгінгі сабақтан игерген жақсы қасиеттерді есімізге түсіріп, жүрегімізге сақтайық.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510939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Картинки по запросу фон школьный"/>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1778000" y="1737204"/>
            <a:ext cx="6299200" cy="2585323"/>
          </a:xfrm>
          <a:prstGeom prst="rect">
            <a:avLst/>
          </a:prstGeom>
        </p:spPr>
        <p:txBody>
          <a:bodyPr wrap="square">
            <a:spAutoFit/>
          </a:bodyPr>
          <a:lstStyle/>
          <a:p>
            <a:pPr algn="ctr"/>
            <a:r>
              <a:rPr lang="kk-KZ" sz="5400" b="1" dirty="0" smtClean="0">
                <a:solidFill>
                  <a:srgbClr val="FF0066"/>
                </a:solidFill>
                <a:latin typeface="Times New Roman" panose="02020603050405020304" pitchFamily="18" charset="0"/>
                <a:cs typeface="Times New Roman" panose="02020603050405020304" pitchFamily="18" charset="0"/>
              </a:rPr>
              <a:t>Сабаққа қатысқандарыңыз үшін рахмет!</a:t>
            </a:r>
            <a:endParaRPr lang="ru-RU" sz="5400" b="1" dirty="0">
              <a:solidFill>
                <a:srgbClr val="FF006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6512029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196</Words>
  <Application>Microsoft Office PowerPoint</Application>
  <PresentationFormat>Произвольный</PresentationFormat>
  <Paragraphs>24</Paragraphs>
  <Slides>14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Тақырыбы: Адамның рухани әлемі.</vt:lpstr>
      <vt:lpstr>Құндылығы: Ақиқат  Қасиеттері: ойдың, сөздің және істің бірлігі; шыншылдық; жақсыдан жаманды ажырата білу. </vt:lpstr>
      <vt:lpstr>Мақсаты: оқушыларға адамның рухани әлемін түсіндіру арқылы ақиқат құндылығының мәнін ашу. Міндеттері:  1. Білімділік: Оқушыларды жақсыдан жаманды ажырата білуге үйрету 2. Дамытушылық: Оқушылардың бойындағы шыншылдық қасиеттерін дамыту 3. Тәрбиелік: Оқушыларды ойдың, сөздің және істің бірлігіне тәрбиелеу</vt:lpstr>
      <vt:lpstr>Слайд 4</vt:lpstr>
      <vt:lpstr> Жағымды көңіл – күйге келу.  Орманға ойша серуен.</vt:lpstr>
      <vt:lpstr>Үй тапсырмасын тексеру. 1. №26 – сабақ. Табиғат туралы мақал – мәтелдер жазып келу. 2. Келесі сабақ. №27, «Адам өмірінің үш бастауы» Талдау сұрақтары: Сұрақтар: 1. Мәтінде адам өмірі қандай жағдайлармен тығыз байланыстырылады? 2. Адам өмірінің бақыты үш бастаудың сапаларының үйлесімділігіне байланысты болуы мүмкін бе? Неліктен? 3. Аталған бастаулар келешек ұрпақ тағдыры үшін неліктен маңызды болған?  4. Адамның рухани баюына қандай қасиеттер себеп болады?  5. Өздерің Шәкәрім бойындағы қандай қасиеттерді үлгі тұтасыңдар? Неліктен?</vt:lpstr>
      <vt:lpstr>Сабақтың дәйексөзі.    (Оқушыларға үш рет айтқызып, дәптерге жаздырту) «Дүниенің көзі, тұтқасы, түп негізі – заттық нәрсе емес, рухани дүние»                                                                                 (Платон) Сұрақ: Дәйексөзден қандай ой түйдіңіз? Рухани байлық – адамның өмірін қоршаған орта, тіршілік аясымен тұтастыратын және оның мақсат - мүддесін игі істермен ұштастыратын асыл арна. Рухани байлық адамның белгілі бір қажеттіліктерін қанағаттандыратындықтан ол үнемі игілікке бағытталады. Халық игілігі ретінде рухани асыл қазыналар ұрпақтан - ұрпаққа жалғасып, сабақтасып жатады. Халқы үшін еңбек еткен адамдардың өмірі де рухани байлық болып табылады. Сонымен, ұлттық құндылықтар адам өміріне қажетті рухани байлық болып табылады.</vt:lpstr>
      <vt:lpstr>Слайд 8</vt:lpstr>
      <vt:lpstr>Сұрақтар: 1. Толстойдың мұрасында қандай адамгершілік қағидаттар қарастырылады? 2. Толстойдың пікірінше, барлық дін өкілдерін не нәрсе біріктіреді? 3. Неге бүкіл адамзатты риясыз сүйіспеншілік біріктіреді? Жауаптарыңды өз тәжірибелеріңдегі мысалдармен дәлелдеңдер. 4. Өздеріңді рухани кемелдендіру үшін риясыз сүйіспеншілікпен қандай әрекеттер жасадыңдар? Сипаттаңдар. </vt:lpstr>
      <vt:lpstr>Слайд 10</vt:lpstr>
      <vt:lpstr>Слайд 11</vt:lpstr>
      <vt:lpstr>Үйге тапсырма.  1. №27 – сабақ. «Рухани байлық – игілік көзі» тақырыбында эссе жазу. 2. Келесі сабақ. №28, Менің әкем, халық ұлы – Шәкерім</vt:lpstr>
      <vt:lpstr>Слайд 13</vt:lpstr>
      <vt:lpstr>Слайд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Тақырыбы: Адамның рухани әлемі.</dc:title>
  <dc:creator>Сарвиноз</dc:creator>
  <cp:lastModifiedBy>Пользователь Windows</cp:lastModifiedBy>
  <cp:revision>2</cp:revision>
  <dcterms:created xsi:type="dcterms:W3CDTF">2017-12-14T05:27:32Z</dcterms:created>
  <dcterms:modified xsi:type="dcterms:W3CDTF">2021-04-21T08:13:46Z</dcterms:modified>
</cp:coreProperties>
</file>