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6" r:id="rId2"/>
    <p:sldId id="277" r:id="rId3"/>
    <p:sldId id="278" r:id="rId4"/>
    <p:sldId id="259" r:id="rId5"/>
    <p:sldId id="280" r:id="rId6"/>
    <p:sldId id="270" r:id="rId7"/>
    <p:sldId id="282" r:id="rId8"/>
    <p:sldId id="283" r:id="rId9"/>
    <p:sldId id="267" r:id="rId10"/>
    <p:sldId id="281" r:id="rId11"/>
    <p:sldId id="269" r:id="rId1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96" y="2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3E7B9525-C249-411B-AC7F-38FBFB2FF02D}" type="datetimeFigureOut">
              <a:rPr lang="ru-RU" smtClean="0"/>
              <a:t>ср 24.07.19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F6F581C-2466-4868-B97B-60772C10727E}" type="slidenum">
              <a:rPr lang="ru-RU" smtClean="0"/>
              <a:t>‹#›</a:t>
            </a:fld>
            <a:endParaRPr lang="ru-RU"/>
          </a:p>
        </p:txBody>
      </p:sp>
    </p:spTree>
    <p:extLst>
      <p:ext uri="{BB962C8B-B14F-4D97-AF65-F5344CB8AC3E}">
        <p14:creationId xmlns:p14="http://schemas.microsoft.com/office/powerpoint/2010/main" val="9872983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E7B9525-C249-411B-AC7F-38FBFB2FF02D}" type="datetimeFigureOut">
              <a:rPr lang="ru-RU" smtClean="0"/>
              <a:t>ср 24.07.19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F6F581C-2466-4868-B97B-60772C10727E}" type="slidenum">
              <a:rPr lang="ru-RU" smtClean="0"/>
              <a:t>‹#›</a:t>
            </a:fld>
            <a:endParaRPr lang="ru-RU"/>
          </a:p>
        </p:txBody>
      </p:sp>
    </p:spTree>
    <p:extLst>
      <p:ext uri="{BB962C8B-B14F-4D97-AF65-F5344CB8AC3E}">
        <p14:creationId xmlns:p14="http://schemas.microsoft.com/office/powerpoint/2010/main" val="2745322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3E7B9525-C249-411B-AC7F-38FBFB2FF02D}" type="datetimeFigureOut">
              <a:rPr lang="ru-RU" smtClean="0"/>
              <a:t>ср 24.07.19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F6F581C-2466-4868-B97B-60772C10727E}" type="slidenum">
              <a:rPr lang="ru-RU" smtClean="0"/>
              <a:t>‹#›</a:t>
            </a:fld>
            <a:endParaRPr lang="ru-RU"/>
          </a:p>
        </p:txBody>
      </p:sp>
    </p:spTree>
    <p:extLst>
      <p:ext uri="{BB962C8B-B14F-4D97-AF65-F5344CB8AC3E}">
        <p14:creationId xmlns:p14="http://schemas.microsoft.com/office/powerpoint/2010/main" val="3191683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3E7B9525-C249-411B-AC7F-38FBFB2FF02D}" type="datetimeFigureOut">
              <a:rPr lang="ru-RU" smtClean="0"/>
              <a:t>ср 24.07.19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F6F581C-2466-4868-B97B-60772C10727E}" type="slidenum">
              <a:rPr lang="ru-RU" smtClean="0"/>
              <a:t>‹#›</a:t>
            </a:fld>
            <a:endParaRPr lang="ru-RU"/>
          </a:p>
        </p:txBody>
      </p:sp>
    </p:spTree>
    <p:extLst>
      <p:ext uri="{BB962C8B-B14F-4D97-AF65-F5344CB8AC3E}">
        <p14:creationId xmlns:p14="http://schemas.microsoft.com/office/powerpoint/2010/main" val="178144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3E7B9525-C249-411B-AC7F-38FBFB2FF02D}" type="datetimeFigureOut">
              <a:rPr lang="ru-RU" smtClean="0"/>
              <a:t>ср 24.07.19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3F6F581C-2466-4868-B97B-60772C10727E}" type="slidenum">
              <a:rPr lang="ru-RU" smtClean="0"/>
              <a:t>‹#›</a:t>
            </a:fld>
            <a:endParaRPr lang="ru-RU"/>
          </a:p>
        </p:txBody>
      </p:sp>
    </p:spTree>
    <p:extLst>
      <p:ext uri="{BB962C8B-B14F-4D97-AF65-F5344CB8AC3E}">
        <p14:creationId xmlns:p14="http://schemas.microsoft.com/office/powerpoint/2010/main" val="29752466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3E7B9525-C249-411B-AC7F-38FBFB2FF02D}" type="datetimeFigureOut">
              <a:rPr lang="ru-RU" smtClean="0"/>
              <a:t>ср 24.07.19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3F6F581C-2466-4868-B97B-60772C10727E}" type="slidenum">
              <a:rPr lang="ru-RU" smtClean="0"/>
              <a:t>‹#›</a:t>
            </a:fld>
            <a:endParaRPr lang="ru-RU"/>
          </a:p>
        </p:txBody>
      </p:sp>
    </p:spTree>
    <p:extLst>
      <p:ext uri="{BB962C8B-B14F-4D97-AF65-F5344CB8AC3E}">
        <p14:creationId xmlns:p14="http://schemas.microsoft.com/office/powerpoint/2010/main" val="963841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E7B9525-C249-411B-AC7F-38FBFB2FF02D}" type="datetimeFigureOut">
              <a:rPr lang="ru-RU" smtClean="0"/>
              <a:t>ср 24.07.19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3F6F581C-2466-4868-B97B-60772C10727E}" type="slidenum">
              <a:rPr lang="ru-RU" smtClean="0"/>
              <a:t>‹#›</a:t>
            </a:fld>
            <a:endParaRPr lang="ru-RU"/>
          </a:p>
        </p:txBody>
      </p:sp>
    </p:spTree>
    <p:extLst>
      <p:ext uri="{BB962C8B-B14F-4D97-AF65-F5344CB8AC3E}">
        <p14:creationId xmlns:p14="http://schemas.microsoft.com/office/powerpoint/2010/main" val="27636192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3E7B9525-C249-411B-AC7F-38FBFB2FF02D}" type="datetimeFigureOut">
              <a:rPr lang="ru-RU" smtClean="0"/>
              <a:t>ср 24.07.19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F6F581C-2466-4868-B97B-60772C10727E}" type="slidenum">
              <a:rPr lang="ru-RU" smtClean="0"/>
              <a:t>‹#›</a:t>
            </a:fld>
            <a:endParaRPr lang="ru-RU"/>
          </a:p>
        </p:txBody>
      </p:sp>
    </p:spTree>
    <p:extLst>
      <p:ext uri="{BB962C8B-B14F-4D97-AF65-F5344CB8AC3E}">
        <p14:creationId xmlns:p14="http://schemas.microsoft.com/office/powerpoint/2010/main" val="3869050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3E7B9525-C249-411B-AC7F-38FBFB2FF02D}" type="datetimeFigureOut">
              <a:rPr lang="ru-RU" smtClean="0"/>
              <a:t>ср 24.07.19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F6F581C-2466-4868-B97B-60772C10727E}" type="slidenum">
              <a:rPr lang="ru-RU" smtClean="0"/>
              <a:t>‹#›</a:t>
            </a:fld>
            <a:endParaRPr lang="ru-RU"/>
          </a:p>
        </p:txBody>
      </p:sp>
    </p:spTree>
    <p:extLst>
      <p:ext uri="{BB962C8B-B14F-4D97-AF65-F5344CB8AC3E}">
        <p14:creationId xmlns:p14="http://schemas.microsoft.com/office/powerpoint/2010/main" val="26970136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E7B9525-C249-411B-AC7F-38FBFB2FF02D}" type="datetimeFigureOut">
              <a:rPr lang="ru-RU" smtClean="0"/>
              <a:t>ср 24.07.19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F6F581C-2466-4868-B97B-60772C10727E}" type="slidenum">
              <a:rPr lang="ru-RU" smtClean="0"/>
              <a:t>‹#›</a:t>
            </a:fld>
            <a:endParaRPr lang="ru-RU"/>
          </a:p>
        </p:txBody>
      </p:sp>
    </p:spTree>
    <p:extLst>
      <p:ext uri="{BB962C8B-B14F-4D97-AF65-F5344CB8AC3E}">
        <p14:creationId xmlns:p14="http://schemas.microsoft.com/office/powerpoint/2010/main" val="22153743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E7B9525-C249-411B-AC7F-38FBFB2FF02D}" type="datetimeFigureOut">
              <a:rPr lang="ru-RU" smtClean="0"/>
              <a:t>ср 24.07.19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F6F581C-2466-4868-B97B-60772C10727E}" type="slidenum">
              <a:rPr lang="ru-RU" smtClean="0"/>
              <a:t>‹#›</a:t>
            </a:fld>
            <a:endParaRPr lang="ru-RU"/>
          </a:p>
        </p:txBody>
      </p:sp>
    </p:spTree>
    <p:extLst>
      <p:ext uri="{BB962C8B-B14F-4D97-AF65-F5344CB8AC3E}">
        <p14:creationId xmlns:p14="http://schemas.microsoft.com/office/powerpoint/2010/main" val="16539682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7B9525-C249-411B-AC7F-38FBFB2FF02D}" type="datetimeFigureOut">
              <a:rPr lang="ru-RU" smtClean="0"/>
              <a:t>ср 24.07.19</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6F581C-2466-4868-B97B-60772C10727E}" type="slidenum">
              <a:rPr lang="ru-RU" smtClean="0"/>
              <a:t>‹#›</a:t>
            </a:fld>
            <a:endParaRPr lang="ru-RU"/>
          </a:p>
        </p:txBody>
      </p:sp>
    </p:spTree>
    <p:extLst>
      <p:ext uri="{BB962C8B-B14F-4D97-AF65-F5344CB8AC3E}">
        <p14:creationId xmlns:p14="http://schemas.microsoft.com/office/powerpoint/2010/main" val="14529710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p:txBody>
          <a:bodyPr/>
          <a:lstStyle/>
          <a:p>
            <a:endParaRPr lang="ru-RU"/>
          </a:p>
        </p:txBody>
      </p:sp>
      <p:pic>
        <p:nvPicPr>
          <p:cNvPr id="9218" name="Picture 2" descr="Картинки по запросу фон"/>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92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4648682" y="1322544"/>
            <a:ext cx="5298117" cy="923330"/>
          </a:xfrm>
          <a:prstGeom prst="rect">
            <a:avLst/>
          </a:prstGeom>
        </p:spPr>
        <p:txBody>
          <a:bodyPr wrap="none">
            <a:spAutoFit/>
          </a:bodyPr>
          <a:lstStyle/>
          <a:p>
            <a:r>
              <a:rPr lang="kk-KZ" sz="5400" b="1" spc="10">
                <a:latin typeface="Times New Roman" panose="02020603050405020304" pitchFamily="18" charset="0"/>
                <a:ea typeface="Calibri" panose="020F0502020204030204" pitchFamily="34" charset="0"/>
              </a:rPr>
              <a:t>Қалаулар шегі...</a:t>
            </a:r>
            <a:endParaRPr lang="ru-RU" sz="5400" b="1" dirty="0"/>
          </a:p>
        </p:txBody>
      </p:sp>
    </p:spTree>
    <p:extLst>
      <p:ext uri="{BB962C8B-B14F-4D97-AF65-F5344CB8AC3E}">
        <p14:creationId xmlns:p14="http://schemas.microsoft.com/office/powerpoint/2010/main" val="35193279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p:txBody>
          <a:bodyPr/>
          <a:lstStyle/>
          <a:p>
            <a:endParaRPr lang="ru-RU"/>
          </a:p>
        </p:txBody>
      </p:sp>
      <p:pic>
        <p:nvPicPr>
          <p:cNvPr id="9218" name="Picture 2" descr="Картинки по запросу фон"/>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92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4572000" y="450865"/>
            <a:ext cx="6096000" cy="2074414"/>
          </a:xfrm>
          <a:prstGeom prst="rect">
            <a:avLst/>
          </a:prstGeom>
        </p:spPr>
        <p:txBody>
          <a:bodyPr>
            <a:spAutoFit/>
          </a:bodyPr>
          <a:lstStyle/>
          <a:p>
            <a:pPr>
              <a:lnSpc>
                <a:spcPct val="115000"/>
              </a:lnSpc>
              <a:spcAft>
                <a:spcPts val="0"/>
              </a:spcAft>
            </a:pPr>
            <a:r>
              <a:rPr lang="kk-KZ" sz="2800" b="1" dirty="0">
                <a:latin typeface="Times New Roman" panose="02020603050405020304" pitchFamily="18" charset="0"/>
                <a:ea typeface="Calibri" panose="020F0502020204030204" pitchFamily="34" charset="0"/>
                <a:cs typeface="Times New Roman" panose="02020603050405020304" pitchFamily="18" charset="0"/>
              </a:rPr>
              <a:t>Құндылығы:</a:t>
            </a:r>
            <a:r>
              <a:rPr lang="kk-KZ" sz="2800" dirty="0">
                <a:latin typeface="Times New Roman" panose="02020603050405020304" pitchFamily="18" charset="0"/>
                <a:ea typeface="Calibri" panose="020F0502020204030204" pitchFamily="34" charset="0"/>
                <a:cs typeface="Times New Roman" panose="02020603050405020304" pitchFamily="18" charset="0"/>
              </a:rPr>
              <a:t> Дұрыс әрекет</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kk-KZ" sz="2800" b="1" dirty="0">
                <a:latin typeface="Times New Roman" panose="02020603050405020304" pitchFamily="18" charset="0"/>
                <a:ea typeface="Calibri" panose="020F0502020204030204" pitchFamily="34" charset="0"/>
                <a:cs typeface="Times New Roman" panose="02020603050405020304" pitchFamily="18" charset="0"/>
              </a:rPr>
              <a:t>Қасиеттері: </a:t>
            </a:r>
            <a:r>
              <a:rPr lang="kk-KZ" sz="2800" dirty="0">
                <a:latin typeface="Times New Roman" panose="02020603050405020304" pitchFamily="18" charset="0"/>
                <a:ea typeface="Calibri" panose="020F0502020204030204" pitchFamily="34" charset="0"/>
                <a:cs typeface="Times New Roman" panose="02020603050405020304" pitchFamily="18" charset="0"/>
              </a:rPr>
              <a:t>Жақсыдан жаманды ажырата білу, қарапайымдылық, сөздің және істің бірлігі.</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195568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p:txBody>
          <a:bodyPr/>
          <a:lstStyle/>
          <a:p>
            <a:endParaRPr lang="ru-RU"/>
          </a:p>
        </p:txBody>
      </p:sp>
      <p:pic>
        <p:nvPicPr>
          <p:cNvPr id="9218" name="Picture 2" descr="Картинки по запросу фон"/>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92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4303363" y="646851"/>
            <a:ext cx="6917410" cy="3291670"/>
          </a:xfrm>
          <a:prstGeom prst="rect">
            <a:avLst/>
          </a:prstGeom>
        </p:spPr>
        <p:txBody>
          <a:bodyPr wrap="square">
            <a:spAutoFit/>
          </a:bodyPr>
          <a:lstStyle/>
          <a:p>
            <a:pPr>
              <a:lnSpc>
                <a:spcPct val="115000"/>
              </a:lnSpc>
              <a:spcAft>
                <a:spcPts val="0"/>
              </a:spcAft>
            </a:pPr>
            <a:r>
              <a:rPr lang="kk-KZ" sz="2200" b="1" i="1" dirty="0">
                <a:latin typeface="Times New Roman" panose="02020603050405020304" pitchFamily="18" charset="0"/>
                <a:ea typeface="Calibri" panose="020F0502020204030204" pitchFamily="34" charset="0"/>
                <a:cs typeface="Times New Roman" panose="02020603050405020304" pitchFamily="18" charset="0"/>
              </a:rPr>
              <a:t>Мақсаты:</a:t>
            </a:r>
            <a:r>
              <a:rPr lang="kk-KZ" sz="2200" dirty="0">
                <a:latin typeface="Times New Roman" panose="02020603050405020304" pitchFamily="18" charset="0"/>
                <a:ea typeface="Calibri" panose="020F0502020204030204" pitchFamily="34" charset="0"/>
                <a:cs typeface="Times New Roman" panose="02020603050405020304" pitchFamily="18" charset="0"/>
              </a:rPr>
              <a:t> Даналар өсіетін оқушыларға түсіндіре отырып, ақиқат құндылығының мәнін ашу</a:t>
            </a:r>
            <a:endParaRPr lang="ru-RU" sz="22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kk-KZ" sz="2200" b="1" i="1" dirty="0">
                <a:latin typeface="Times New Roman" panose="02020603050405020304" pitchFamily="18" charset="0"/>
                <a:ea typeface="Calibri" panose="020F0502020204030204" pitchFamily="34" charset="0"/>
                <a:cs typeface="Times New Roman" panose="02020603050405020304" pitchFamily="18" charset="0"/>
              </a:rPr>
              <a:t>Міндеттері:</a:t>
            </a:r>
            <a:r>
              <a:rPr lang="kk-KZ" sz="2200" dirty="0">
                <a:latin typeface="Times New Roman" panose="02020603050405020304" pitchFamily="18" charset="0"/>
                <a:ea typeface="Calibri" panose="020F0502020204030204" pitchFamily="34" charset="0"/>
                <a:cs typeface="Times New Roman" panose="02020603050405020304" pitchFamily="18" charset="0"/>
              </a:rPr>
              <a:t> </a:t>
            </a:r>
            <a:endParaRPr lang="ru-RU" sz="2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mj-lt"/>
              <a:buAutoNum type="arabicPeriod"/>
            </a:pPr>
            <a:r>
              <a:rPr lang="kk-KZ" sz="2200" dirty="0">
                <a:latin typeface="Times New Roman" panose="02020603050405020304" pitchFamily="18" charset="0"/>
                <a:ea typeface="Times New Roman" panose="02020603050405020304" pitchFamily="18" charset="0"/>
              </a:rPr>
              <a:t>Білімділік: Оқушыларға жақсыдан жаманды ажырата білудің маңызын түсіндіру.</a:t>
            </a:r>
            <a:endParaRPr lang="ru-RU" sz="2200" dirty="0">
              <a:latin typeface="Times New Roman" panose="02020603050405020304" pitchFamily="18" charset="0"/>
              <a:ea typeface="Times New Roman" panose="02020603050405020304" pitchFamily="18" charset="0"/>
            </a:endParaRPr>
          </a:p>
          <a:p>
            <a:pPr marL="342900" lvl="0" indent="-342900">
              <a:spcAft>
                <a:spcPts val="0"/>
              </a:spcAft>
              <a:buFont typeface="+mj-lt"/>
              <a:buAutoNum type="arabicPeriod"/>
            </a:pPr>
            <a:r>
              <a:rPr lang="kk-KZ" sz="2200" dirty="0">
                <a:latin typeface="Times New Roman" panose="02020603050405020304" pitchFamily="18" charset="0"/>
                <a:ea typeface="Times New Roman" panose="02020603050405020304" pitchFamily="18" charset="0"/>
              </a:rPr>
              <a:t>Дамытушылық: Оқушылардағы қарапайымдылық қасиеттерін </a:t>
            </a:r>
            <a:r>
              <a:rPr lang="kk-KZ" sz="2200" dirty="0" smtClean="0">
                <a:latin typeface="Times New Roman" panose="02020603050405020304" pitchFamily="18" charset="0"/>
                <a:ea typeface="Times New Roman" panose="02020603050405020304" pitchFamily="18" charset="0"/>
              </a:rPr>
              <a:t>дамыту.</a:t>
            </a:r>
          </a:p>
          <a:p>
            <a:pPr marL="342900" lvl="0" indent="-342900">
              <a:spcAft>
                <a:spcPts val="0"/>
              </a:spcAft>
              <a:buFont typeface="+mj-lt"/>
              <a:buAutoNum type="arabicPeriod"/>
            </a:pPr>
            <a:r>
              <a:rPr lang="kk-KZ" sz="2200" dirty="0" smtClean="0">
                <a:latin typeface="Times New Roman" panose="02020603050405020304" pitchFamily="18" charset="0"/>
                <a:ea typeface="Calibri" panose="020F0502020204030204" pitchFamily="34" charset="0"/>
              </a:rPr>
              <a:t>Тәрбиелік</a:t>
            </a:r>
            <a:r>
              <a:rPr lang="kk-KZ" sz="2200" dirty="0">
                <a:latin typeface="Times New Roman" panose="02020603050405020304" pitchFamily="18" charset="0"/>
                <a:ea typeface="Calibri" panose="020F0502020204030204" pitchFamily="34" charset="0"/>
              </a:rPr>
              <a:t>: Оқушыларды сөздің және істің бірлігінде өмір сүруге тәрбиелеу.</a:t>
            </a:r>
            <a:endParaRPr lang="ru-RU" sz="2200" dirty="0"/>
          </a:p>
        </p:txBody>
      </p:sp>
    </p:spTree>
    <p:extLst>
      <p:ext uri="{BB962C8B-B14F-4D97-AF65-F5344CB8AC3E}">
        <p14:creationId xmlns:p14="http://schemas.microsoft.com/office/powerpoint/2010/main" val="11105285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2" descr="Картинки по запросу 5 т ережесі өзін өзі тану"/>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35228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p:txBody>
          <a:bodyPr/>
          <a:lstStyle/>
          <a:p>
            <a:endParaRPr lang="ru-RU"/>
          </a:p>
        </p:txBody>
      </p:sp>
      <p:pic>
        <p:nvPicPr>
          <p:cNvPr id="9218" name="Picture 2" descr="Картинки по запросу фон"/>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92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4070888" y="504128"/>
            <a:ext cx="7692326" cy="4019562"/>
          </a:xfrm>
          <a:prstGeom prst="rect">
            <a:avLst/>
          </a:prstGeom>
        </p:spPr>
        <p:txBody>
          <a:bodyPr wrap="square">
            <a:spAutoFit/>
          </a:bodyPr>
          <a:lstStyle/>
          <a:p>
            <a:pPr lvl="0">
              <a:spcAft>
                <a:spcPts val="0"/>
              </a:spcAft>
              <a:tabLst>
                <a:tab pos="180340" algn="l"/>
              </a:tabLst>
            </a:pPr>
            <a:r>
              <a:rPr lang="kk-KZ" sz="2200" b="1" dirty="0">
                <a:latin typeface="Times New Roman" panose="02020603050405020304" pitchFamily="18" charset="0"/>
                <a:ea typeface="Times New Roman" panose="02020603050405020304" pitchFamily="18" charset="0"/>
              </a:rPr>
              <a:t>Үй тапсырмасын тексеру.</a:t>
            </a:r>
            <a:endParaRPr lang="ru-RU" sz="2200" dirty="0">
              <a:latin typeface="Times New Roman" panose="02020603050405020304" pitchFamily="18" charset="0"/>
              <a:ea typeface="Times New Roman" panose="02020603050405020304" pitchFamily="18" charset="0"/>
            </a:endParaRPr>
          </a:p>
          <a:p>
            <a:pPr>
              <a:lnSpc>
                <a:spcPct val="115000"/>
              </a:lnSpc>
              <a:spcAft>
                <a:spcPts val="0"/>
              </a:spcAft>
            </a:pPr>
            <a:r>
              <a:rPr lang="kk-KZ" sz="2200" dirty="0">
                <a:latin typeface="Times New Roman" panose="02020603050405020304" pitchFamily="18" charset="0"/>
                <a:ea typeface="Calibri" panose="020F0502020204030204" pitchFamily="34" charset="0"/>
                <a:cs typeface="Times New Roman" panose="02020603050405020304" pitchFamily="18" charset="0"/>
              </a:rPr>
              <a:t>1. №27 – сабақ. Қанағат туралы мақал – мәтелдер жазып келу.</a:t>
            </a:r>
            <a:endParaRPr lang="ru-RU" sz="22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kk-KZ" sz="2200" dirty="0">
                <a:latin typeface="Times New Roman" panose="02020603050405020304" pitchFamily="18" charset="0"/>
                <a:ea typeface="Calibri" panose="020F0502020204030204" pitchFamily="34" charset="0"/>
                <a:cs typeface="Times New Roman" panose="02020603050405020304" pitchFamily="18" charset="0"/>
              </a:rPr>
              <a:t>2. Келесі сабақ. №28, «Аққуды атпас болар» мәтінін оқып келу.</a:t>
            </a:r>
            <a:endParaRPr lang="ru-RU" sz="22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kk-KZ" sz="2200" b="1" dirty="0">
                <a:latin typeface="Times New Roman" panose="02020603050405020304" pitchFamily="18" charset="0"/>
                <a:ea typeface="Calibri" panose="020F0502020204030204" pitchFamily="34" charset="0"/>
                <a:cs typeface="Times New Roman" panose="02020603050405020304" pitchFamily="18" charset="0"/>
              </a:rPr>
              <a:t>Сұрақтар:</a:t>
            </a:r>
            <a:endParaRPr lang="ru-RU" sz="2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mj-lt"/>
              <a:buAutoNum type="arabicPeriod"/>
            </a:pPr>
            <a:r>
              <a:rPr lang="kk-KZ" sz="2200" dirty="0">
                <a:latin typeface="Times New Roman" panose="02020603050405020304" pitchFamily="18" charset="0"/>
                <a:ea typeface="Times New Roman" panose="02020603050405020304" pitchFamily="18" charset="0"/>
              </a:rPr>
              <a:t>Аңшы баласына қандай өсиет үйретті?</a:t>
            </a:r>
            <a:endParaRPr lang="ru-RU" sz="2200" dirty="0">
              <a:latin typeface="Times New Roman" panose="02020603050405020304" pitchFamily="18" charset="0"/>
              <a:ea typeface="Times New Roman" panose="02020603050405020304" pitchFamily="18" charset="0"/>
            </a:endParaRPr>
          </a:p>
          <a:p>
            <a:pPr marL="342900" lvl="0" indent="-342900">
              <a:spcAft>
                <a:spcPts val="0"/>
              </a:spcAft>
              <a:buFont typeface="+mj-lt"/>
              <a:buAutoNum type="arabicPeriod"/>
            </a:pPr>
            <a:r>
              <a:rPr lang="kk-KZ" sz="2200" dirty="0">
                <a:latin typeface="Times New Roman" panose="02020603050405020304" pitchFamily="18" charset="0"/>
                <a:ea typeface="Times New Roman" panose="02020603050405020304" pitchFamily="18" charset="0"/>
              </a:rPr>
              <a:t>Қоршаған табиғатқа ұқыптылықпен қараудың мәні неде?</a:t>
            </a:r>
            <a:endParaRPr lang="ru-RU" sz="2200" dirty="0">
              <a:latin typeface="Times New Roman" panose="02020603050405020304" pitchFamily="18" charset="0"/>
              <a:ea typeface="Times New Roman" panose="02020603050405020304" pitchFamily="18" charset="0"/>
            </a:endParaRPr>
          </a:p>
          <a:p>
            <a:pPr marL="342900" lvl="0" indent="-342900">
              <a:spcAft>
                <a:spcPts val="0"/>
              </a:spcAft>
              <a:buFont typeface="+mj-lt"/>
              <a:buAutoNum type="arabicPeriod"/>
            </a:pPr>
            <a:r>
              <a:rPr lang="kk-KZ" sz="2200" dirty="0">
                <a:latin typeface="Times New Roman" panose="02020603050405020304" pitchFamily="18" charset="0"/>
                <a:ea typeface="Times New Roman" panose="02020603050405020304" pitchFamily="18" charset="0"/>
              </a:rPr>
              <a:t>Адамның өз қалау – тілектерін басқара алуының маңызы </a:t>
            </a:r>
            <a:r>
              <a:rPr lang="kk-KZ" sz="2200" dirty="0" smtClean="0">
                <a:latin typeface="Times New Roman" panose="02020603050405020304" pitchFamily="18" charset="0"/>
                <a:ea typeface="Times New Roman" panose="02020603050405020304" pitchFamily="18" charset="0"/>
              </a:rPr>
              <a:t>қандай?</a:t>
            </a:r>
          </a:p>
          <a:p>
            <a:pPr marL="342900" lvl="0" indent="-342900">
              <a:spcAft>
                <a:spcPts val="0"/>
              </a:spcAft>
              <a:buFont typeface="+mj-lt"/>
              <a:buAutoNum type="arabicPeriod"/>
            </a:pPr>
            <a:r>
              <a:rPr lang="kk-KZ" sz="2200" dirty="0" smtClean="0">
                <a:latin typeface="Times New Roman" panose="02020603050405020304" pitchFamily="18" charset="0"/>
                <a:ea typeface="Calibri" panose="020F0502020204030204" pitchFamily="34" charset="0"/>
              </a:rPr>
              <a:t>Өздерің </a:t>
            </a:r>
            <a:r>
              <a:rPr lang="kk-KZ" sz="2200" dirty="0">
                <a:latin typeface="Times New Roman" panose="02020603050405020304" pitchFamily="18" charset="0"/>
                <a:ea typeface="Calibri" panose="020F0502020204030204" pitchFamily="34" charset="0"/>
              </a:rPr>
              <a:t>қалау – тілектеріңнің шегін қаншалықты анықтай аласыңдар? </a:t>
            </a:r>
            <a:endParaRPr lang="ru-RU" sz="2200" dirty="0"/>
          </a:p>
        </p:txBody>
      </p:sp>
    </p:spTree>
    <p:extLst>
      <p:ext uri="{BB962C8B-B14F-4D97-AF65-F5344CB8AC3E}">
        <p14:creationId xmlns:p14="http://schemas.microsoft.com/office/powerpoint/2010/main" val="19316296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Картинки по запросу фон"/>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92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4639158" y="204621"/>
            <a:ext cx="7552842" cy="5780044"/>
          </a:xfrm>
          <a:prstGeom prst="rect">
            <a:avLst/>
          </a:prstGeom>
        </p:spPr>
        <p:txBody>
          <a:bodyPr wrap="square">
            <a:spAutoFit/>
          </a:bodyPr>
          <a:lstStyle/>
          <a:p>
            <a:pPr lvl="0">
              <a:spcAft>
                <a:spcPts val="0"/>
              </a:spcAft>
              <a:tabLst>
                <a:tab pos="180340" algn="l"/>
              </a:tabLst>
            </a:pPr>
            <a:r>
              <a:rPr lang="kk-KZ" sz="2400" b="1" dirty="0">
                <a:latin typeface="Times New Roman" panose="02020603050405020304" pitchFamily="18" charset="0"/>
                <a:ea typeface="Times New Roman" panose="02020603050405020304" pitchFamily="18" charset="0"/>
              </a:rPr>
              <a:t>Сабақтың дәйексөзі.</a:t>
            </a:r>
            <a:endParaRPr lang="ru-RU" sz="2000" dirty="0">
              <a:latin typeface="Times New Roman" panose="02020603050405020304" pitchFamily="18" charset="0"/>
              <a:ea typeface="Times New Roman" panose="02020603050405020304" pitchFamily="18" charset="0"/>
            </a:endParaRPr>
          </a:p>
          <a:p>
            <a:pPr>
              <a:lnSpc>
                <a:spcPct val="115000"/>
              </a:lnSpc>
              <a:spcAft>
                <a:spcPts val="0"/>
              </a:spcAft>
              <a:tabLst>
                <a:tab pos="180340" algn="l"/>
              </a:tabLst>
            </a:pPr>
            <a:r>
              <a:rPr lang="kk-KZ" sz="7000" b="1" dirty="0" smtClean="0">
                <a:latin typeface="Times New Roman" panose="02020603050405020304" pitchFamily="18" charset="0"/>
                <a:ea typeface="Times New Roman" panose="02020603050405020304" pitchFamily="18" charset="0"/>
              </a:rPr>
              <a:t>Байлық </a:t>
            </a:r>
            <a:r>
              <a:rPr lang="kk-KZ" sz="7000" b="1" dirty="0">
                <a:latin typeface="Times New Roman" panose="02020603050405020304" pitchFamily="18" charset="0"/>
                <a:ea typeface="Times New Roman" panose="02020603050405020304" pitchFamily="18" charset="0"/>
              </a:rPr>
              <a:t>— қанағат пен еңбекте.                                                                                          </a:t>
            </a:r>
            <a:endParaRPr lang="ru-RU" sz="7000" b="1" dirty="0">
              <a:latin typeface="Times New Roman" panose="02020603050405020304" pitchFamily="18" charset="0"/>
              <a:ea typeface="Times New Roman" panose="02020603050405020304" pitchFamily="18" charset="0"/>
            </a:endParaRPr>
          </a:p>
          <a:p>
            <a:pPr>
              <a:spcAft>
                <a:spcPts val="0"/>
              </a:spcAft>
            </a:pPr>
            <a:r>
              <a:rPr lang="kk-KZ" sz="2400" b="1" dirty="0">
                <a:latin typeface="Times New Roman" panose="02020603050405020304" pitchFamily="18" charset="0"/>
                <a:ea typeface="Times New Roman" panose="02020603050405020304" pitchFamily="18" charset="0"/>
              </a:rPr>
              <a:t>                                         Ыбырай Алтынсарин</a:t>
            </a:r>
            <a:endParaRPr lang="ru-RU" sz="3200" b="1" dirty="0">
              <a:latin typeface="Times New Roman" panose="02020603050405020304" pitchFamily="18" charset="0"/>
              <a:ea typeface="Times New Roman" panose="02020603050405020304" pitchFamily="18" charset="0"/>
            </a:endParaRPr>
          </a:p>
          <a:p>
            <a:pPr>
              <a:lnSpc>
                <a:spcPct val="115000"/>
              </a:lnSpc>
              <a:spcAft>
                <a:spcPts val="0"/>
              </a:spcAft>
            </a:pPr>
            <a:r>
              <a:rPr lang="kk-KZ" b="1" dirty="0" smtClean="0">
                <a:latin typeface="Times New Roman" panose="02020603050405020304" pitchFamily="18" charset="0"/>
                <a:ea typeface="Times New Roman" panose="02020603050405020304" pitchFamily="18" charset="0"/>
              </a:rPr>
              <a:t>Сұрақтар</a:t>
            </a:r>
            <a:r>
              <a:rPr lang="kk-KZ" b="1" dirty="0">
                <a:latin typeface="Times New Roman" panose="02020603050405020304" pitchFamily="18" charset="0"/>
                <a:ea typeface="Times New Roman" panose="02020603050405020304" pitchFamily="18" charset="0"/>
              </a:rPr>
              <a:t>: </a:t>
            </a:r>
            <a:endParaRPr lang="ru-RU" sz="1600" dirty="0">
              <a:latin typeface="Times New Roman" panose="02020603050405020304" pitchFamily="18" charset="0"/>
              <a:ea typeface="Times New Roman" panose="02020603050405020304" pitchFamily="18" charset="0"/>
            </a:endParaRPr>
          </a:p>
          <a:p>
            <a:pPr>
              <a:lnSpc>
                <a:spcPct val="115000"/>
              </a:lnSpc>
              <a:spcAft>
                <a:spcPts val="0"/>
              </a:spcAft>
            </a:pPr>
            <a:r>
              <a:rPr lang="kk-KZ" dirty="0">
                <a:latin typeface="Times New Roman" panose="02020603050405020304" pitchFamily="18" charset="0"/>
                <a:ea typeface="Calibri" panose="020F0502020204030204" pitchFamily="34" charset="0"/>
                <a:cs typeface="Times New Roman" panose="02020603050405020304" pitchFamily="18" charset="0"/>
              </a:rPr>
              <a:t>1. Сіздер, өздеріңізді қаншалықты қанағатшылмын деп есептейсіңдер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kk-KZ" dirty="0">
                <a:latin typeface="Times New Roman" panose="02020603050405020304" pitchFamily="18" charset="0"/>
                <a:ea typeface="Calibri" panose="020F0502020204030204" pitchFamily="34" charset="0"/>
                <a:cs typeface="Times New Roman" panose="02020603050405020304" pitchFamily="18" charset="0"/>
              </a:rPr>
              <a:t>2. Қолдарыңыздағы барына қанағат тұтасыңдар ма?</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r>
              <a:rPr lang="kk-KZ" dirty="0">
                <a:latin typeface="Times New Roman" panose="02020603050405020304" pitchFamily="18" charset="0"/>
                <a:ea typeface="Calibri" panose="020F0502020204030204" pitchFamily="34" charset="0"/>
              </a:rPr>
              <a:t>3. Дәйексөзден қандай ой түйдіңіз?</a:t>
            </a:r>
            <a:endParaRPr lang="ru-RU" dirty="0"/>
          </a:p>
        </p:txBody>
      </p:sp>
      <p:pic>
        <p:nvPicPr>
          <p:cNvPr id="1026" name="Picture 2" descr="ÐÐ°ÑÑÐ¸Ð½ÐºÐ¸ Ð¿Ð¾ Ð·Ð°Ð¿ÑÐ¾ÑÑ Ð«ÐÐ«ÑÐ°Ð¹ Ð°Ð»ÑÑÐ½ÑÐ°ÑÐ¸Ð½"/>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765" y="204621"/>
            <a:ext cx="3430776" cy="399029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702346" y="4399539"/>
            <a:ext cx="3533613" cy="175130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nSpc>
                <a:spcPct val="115000"/>
              </a:lnSpc>
              <a:spcAft>
                <a:spcPts val="0"/>
              </a:spcAft>
            </a:pPr>
            <a:r>
              <a:rPr lang="kk-KZ" sz="1200" dirty="0">
                <a:latin typeface="Times New Roman" panose="02020603050405020304" pitchFamily="18" charset="0"/>
                <a:ea typeface="Times New Roman" panose="02020603050405020304" pitchFamily="18" charset="0"/>
                <a:cs typeface="Times New Roman" panose="02020603050405020304" pitchFamily="18" charset="0"/>
              </a:rPr>
              <a:t>Ыбырай Алтынсарин (шын аты — Ибраһим, 1841—1889) — қазақтың аса көрнекті ағартушы-педагогы, жазушы, этнограф, фольклоршы, қоғам қайраткері. Ыбырай Алтынсарин қазақтың ағартушылық тарихында және ұлттық мектебінің қалыптасуында терең із қалдырды. Ол 1841 жылы қазіргі Қостанай облысының аумағында дүниеге келген. </a:t>
            </a:r>
            <a:endParaRPr lang="ru-RU" sz="12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196109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Картинки по запросу фон"/>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92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3791918" y="725027"/>
            <a:ext cx="6096000" cy="1255728"/>
          </a:xfrm>
          <a:prstGeom prst="rect">
            <a:avLst/>
          </a:prstGeom>
        </p:spPr>
        <p:txBody>
          <a:bodyPr>
            <a:spAutoFit/>
          </a:bodyPr>
          <a:lstStyle/>
          <a:p>
            <a:pPr lvl="0">
              <a:spcAft>
                <a:spcPts val="0"/>
              </a:spcAft>
              <a:tabLst>
                <a:tab pos="180340" algn="l"/>
              </a:tabLst>
            </a:pPr>
            <a:r>
              <a:rPr lang="kk-KZ" sz="2400" b="1" dirty="0">
                <a:latin typeface="Times New Roman" panose="02020603050405020304" pitchFamily="18" charset="0"/>
                <a:ea typeface="Times New Roman" panose="02020603050405020304" pitchFamily="18" charset="0"/>
              </a:rPr>
              <a:t>Мұғалім </a:t>
            </a:r>
            <a:r>
              <a:rPr lang="kk-KZ" sz="2400" b="1" dirty="0" smtClean="0">
                <a:latin typeface="Times New Roman" panose="02020603050405020304" pitchFamily="18" charset="0"/>
                <a:ea typeface="Times New Roman" panose="02020603050405020304" pitchFamily="18" charset="0"/>
              </a:rPr>
              <a:t>сыйы           </a:t>
            </a:r>
            <a:endParaRPr lang="ru-RU" sz="2000" dirty="0" smtClean="0">
              <a:latin typeface="Times New Roman" panose="02020603050405020304" pitchFamily="18" charset="0"/>
              <a:ea typeface="Times New Roman" panose="02020603050405020304" pitchFamily="18" charset="0"/>
            </a:endParaRPr>
          </a:p>
          <a:p>
            <a:pPr lvl="0">
              <a:spcAft>
                <a:spcPts val="0"/>
              </a:spcAft>
              <a:tabLst>
                <a:tab pos="180340" algn="l"/>
              </a:tabLst>
            </a:pPr>
            <a:r>
              <a:rPr lang="kk-KZ" sz="2400" b="1" dirty="0" smtClean="0">
                <a:latin typeface="Times New Roman" panose="02020603050405020304" pitchFamily="18" charset="0"/>
                <a:ea typeface="Times New Roman" panose="02020603050405020304" pitchFamily="18" charset="0"/>
                <a:cs typeface="Times New Roman" panose="02020603050405020304" pitchFamily="18" charset="0"/>
              </a:rPr>
              <a:t>Нан </a:t>
            </a:r>
            <a:r>
              <a:rPr lang="kk-KZ" sz="2400" b="1" dirty="0">
                <a:latin typeface="Times New Roman" panose="02020603050405020304" pitchFamily="18" charset="0"/>
                <a:ea typeface="Times New Roman" panose="02020603050405020304" pitchFamily="18" charset="0"/>
                <a:cs typeface="Times New Roman" panose="02020603050405020304" pitchFamily="18" charset="0"/>
              </a:rPr>
              <a:t>созған қолды қайтарған әке</a:t>
            </a:r>
            <a:endParaRPr lang="ru-RU"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kk-KZ" sz="2400" b="1" dirty="0">
                <a:latin typeface="Times New Roman" panose="02020603050405020304" pitchFamily="18" charset="0"/>
                <a:ea typeface="Times New Roman" panose="02020603050405020304" pitchFamily="18" charset="0"/>
                <a:cs typeface="Times New Roman" panose="02020603050405020304" pitchFamily="18" charset="0"/>
              </a:rPr>
              <a:t> </a:t>
            </a:r>
            <a:endParaRPr lang="ru-RU"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Прямоугольник 2"/>
          <p:cNvSpPr/>
          <p:nvPr/>
        </p:nvSpPr>
        <p:spPr>
          <a:xfrm>
            <a:off x="4943959" y="1980755"/>
            <a:ext cx="6096000" cy="3216265"/>
          </a:xfrm>
          <a:prstGeom prst="rect">
            <a:avLst/>
          </a:prstGeom>
        </p:spPr>
        <p:txBody>
          <a:bodyPr>
            <a:spAutoFit/>
          </a:bodyPr>
          <a:lstStyle/>
          <a:p>
            <a:pPr indent="449580">
              <a:lnSpc>
                <a:spcPct val="115000"/>
              </a:lnSpc>
              <a:spcAft>
                <a:spcPts val="0"/>
              </a:spcAft>
            </a:pPr>
            <a:r>
              <a:rPr lang="kk-KZ" sz="2000" i="1" dirty="0">
                <a:latin typeface="Times New Roman" panose="02020603050405020304" pitchFamily="18" charset="0"/>
                <a:ea typeface="Times New Roman" panose="02020603050405020304" pitchFamily="18" charset="0"/>
                <a:cs typeface="Times New Roman" panose="02020603050405020304" pitchFamily="18" charset="0"/>
              </a:rPr>
              <a:t>Сұрақтар: </a:t>
            </a:r>
            <a:endParaRPr lang="ru-RU" sz="1600"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0"/>
              </a:spcAft>
              <a:buFont typeface="+mj-lt"/>
              <a:buAutoNum type="arabicPeriod"/>
            </a:pPr>
            <a:r>
              <a:rPr lang="kk-KZ" sz="2000" i="1" dirty="0">
                <a:latin typeface="Times New Roman" panose="02020603050405020304" pitchFamily="18" charset="0"/>
                <a:ea typeface="Calibri" panose="020F0502020204030204" pitchFamily="34" charset="0"/>
                <a:cs typeface="Times New Roman" panose="02020603050405020304" pitchFamily="18" charset="0"/>
              </a:rPr>
              <a:t>Әкесінің арбакешке аяушылық танытып нан берген қызын жазалауын немен түсіндіруге болады?</a:t>
            </a:r>
            <a:endParaRPr lang="ru-RU"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0"/>
              </a:spcAft>
              <a:buFont typeface="+mj-lt"/>
              <a:buAutoNum type="arabicPeriod"/>
            </a:pPr>
            <a:r>
              <a:rPr lang="kk-KZ" sz="2000" i="1" dirty="0">
                <a:latin typeface="Times New Roman" panose="02020603050405020304" pitchFamily="18" charset="0"/>
                <a:ea typeface="Calibri" panose="020F0502020204030204" pitchFamily="34" charset="0"/>
                <a:cs typeface="Times New Roman" panose="02020603050405020304" pitchFamily="18" charset="0"/>
              </a:rPr>
              <a:t>Неліктен нан сатушын қызын қайыр сұратуға мәжбүр болды?</a:t>
            </a:r>
            <a:endParaRPr lang="ru-RU"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0"/>
              </a:spcAft>
              <a:buFont typeface="+mj-lt"/>
              <a:buAutoNum type="arabicPeriod"/>
            </a:pPr>
            <a:r>
              <a:rPr lang="kk-KZ" sz="2000" i="1" dirty="0">
                <a:latin typeface="Times New Roman" panose="02020603050405020304" pitchFamily="18" charset="0"/>
                <a:ea typeface="Calibri" panose="020F0502020204030204" pitchFamily="34" charset="0"/>
                <a:cs typeface="Times New Roman" panose="02020603050405020304" pitchFamily="18" charset="0"/>
              </a:rPr>
              <a:t>Қандай құндылықтар арқылы шүкірлікке, қанағатшылыққа, кеңпейілдікке жетуге </a:t>
            </a:r>
            <a:r>
              <a:rPr lang="kk-KZ" sz="2000" i="1" dirty="0" smtClean="0">
                <a:latin typeface="Times New Roman" panose="02020603050405020304" pitchFamily="18" charset="0"/>
                <a:ea typeface="Calibri" panose="020F0502020204030204" pitchFamily="34" charset="0"/>
                <a:cs typeface="Times New Roman" panose="02020603050405020304" pitchFamily="18" charset="0"/>
              </a:rPr>
              <a:t>болады?</a:t>
            </a:r>
          </a:p>
          <a:p>
            <a:pPr marL="342900" lvl="0" indent="-342900">
              <a:spcAft>
                <a:spcPts val="0"/>
              </a:spcAft>
              <a:buFont typeface="+mj-lt"/>
              <a:buAutoNum type="arabicPeriod"/>
            </a:pPr>
            <a:r>
              <a:rPr lang="kk-KZ" sz="2000" i="1" dirty="0" smtClean="0">
                <a:latin typeface="Times New Roman" panose="02020603050405020304" pitchFamily="18" charset="0"/>
                <a:ea typeface="Calibri" panose="020F0502020204030204" pitchFamily="34" charset="0"/>
                <a:cs typeface="Times New Roman" panose="02020603050405020304" pitchFamily="18" charset="0"/>
              </a:rPr>
              <a:t>Осы </a:t>
            </a:r>
            <a:r>
              <a:rPr lang="kk-KZ" sz="2000" i="1" dirty="0">
                <a:latin typeface="Times New Roman" panose="02020603050405020304" pitchFamily="18" charset="0"/>
                <a:ea typeface="Calibri" panose="020F0502020204030204" pitchFamily="34" charset="0"/>
                <a:cs typeface="Times New Roman" panose="02020603050405020304" pitchFamily="18" charset="0"/>
              </a:rPr>
              <a:t>оқиғадан өздеріңе қандай өмірлік сабақ алдыңдар?</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760278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Картинки по запросу фон"/>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92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4551336" y="643621"/>
            <a:ext cx="6096000" cy="2785378"/>
          </a:xfrm>
          <a:prstGeom prst="rect">
            <a:avLst/>
          </a:prstGeom>
        </p:spPr>
        <p:txBody>
          <a:bodyPr>
            <a:spAutoFit/>
          </a:bodyPr>
          <a:lstStyle/>
          <a:p>
            <a:pPr marL="457200">
              <a:spcAft>
                <a:spcPts val="0"/>
              </a:spcAft>
              <a:tabLst>
                <a:tab pos="189230" algn="l"/>
              </a:tabLst>
            </a:pPr>
            <a:r>
              <a:rPr lang="kk-KZ" sz="2000" b="1" dirty="0">
                <a:latin typeface="Times New Roman" panose="02020603050405020304" pitchFamily="18" charset="0"/>
                <a:ea typeface="Times New Roman" panose="02020603050405020304" pitchFamily="18" charset="0"/>
              </a:rPr>
              <a:t>Шығармашылық жұмыс, топпен жұмыс</a:t>
            </a:r>
            <a:r>
              <a:rPr lang="kk-KZ" sz="2000" dirty="0">
                <a:latin typeface="Times New Roman" panose="02020603050405020304" pitchFamily="18" charset="0"/>
                <a:ea typeface="Times New Roman" panose="02020603050405020304" pitchFamily="18" charset="0"/>
              </a:rPr>
              <a:t>.</a:t>
            </a:r>
            <a:endParaRPr lang="ru-RU" dirty="0">
              <a:latin typeface="Times New Roman" panose="02020603050405020304" pitchFamily="18" charset="0"/>
              <a:ea typeface="Times New Roman" panose="02020603050405020304" pitchFamily="18" charset="0"/>
            </a:endParaRPr>
          </a:p>
          <a:p>
            <a:pPr>
              <a:lnSpc>
                <a:spcPct val="115000"/>
              </a:lnSpc>
              <a:spcAft>
                <a:spcPts val="0"/>
              </a:spcAft>
              <a:tabLst>
                <a:tab pos="180340" algn="l"/>
              </a:tabLst>
            </a:pPr>
            <a:r>
              <a:rPr lang="kk-KZ" sz="2000" dirty="0">
                <a:latin typeface="Times New Roman" panose="02020603050405020304" pitchFamily="18" charset="0"/>
                <a:ea typeface="Calibri" panose="020F0502020204030204" pitchFamily="34" charset="0"/>
                <a:cs typeface="Times New Roman" panose="02020603050405020304" pitchFamily="18" charset="0"/>
              </a:rPr>
              <a:t>Оқушылар төрт топқа бөлінеді.</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tabLst>
                <a:tab pos="180340" algn="l"/>
              </a:tabLst>
            </a:pPr>
            <a:r>
              <a:rPr lang="kk-KZ" sz="2000" dirty="0">
                <a:latin typeface="Times New Roman" panose="02020603050405020304" pitchFamily="18" charset="0"/>
                <a:ea typeface="Calibri" panose="020F0502020204030204" pitchFamily="34" charset="0"/>
                <a:cs typeface="Times New Roman" panose="02020603050405020304" pitchFamily="18" charset="0"/>
              </a:rPr>
              <a:t>1 - топ:</a:t>
            </a:r>
            <a:r>
              <a:rPr lang="kk-KZ" sz="2000" b="1" dirty="0">
                <a:latin typeface="Times New Roman" panose="02020603050405020304" pitchFamily="18" charset="0"/>
                <a:ea typeface="Calibri" panose="020F0502020204030204" pitchFamily="34" charset="0"/>
                <a:cs typeface="Times New Roman" panose="02020603050405020304" pitchFamily="18" charset="0"/>
              </a:rPr>
              <a:t> «Қанағат»</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tabLst>
                <a:tab pos="180340" algn="l"/>
              </a:tabLst>
            </a:pPr>
            <a:r>
              <a:rPr lang="kk-KZ" sz="2000" dirty="0">
                <a:latin typeface="Times New Roman" panose="02020603050405020304" pitchFamily="18" charset="0"/>
                <a:ea typeface="Calibri" panose="020F0502020204030204" pitchFamily="34" charset="0"/>
                <a:cs typeface="Times New Roman" panose="02020603050405020304" pitchFamily="18" charset="0"/>
              </a:rPr>
              <a:t>2 – топ:</a:t>
            </a:r>
            <a:r>
              <a:rPr lang="kk-KZ" sz="2000" b="1" dirty="0">
                <a:latin typeface="Times New Roman" panose="02020603050405020304" pitchFamily="18" charset="0"/>
                <a:ea typeface="Calibri" panose="020F0502020204030204" pitchFamily="34" charset="0"/>
                <a:cs typeface="Times New Roman" panose="02020603050405020304" pitchFamily="18" charset="0"/>
              </a:rPr>
              <a:t> «Рақым»</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tabLst>
                <a:tab pos="180340" algn="l"/>
              </a:tabLst>
            </a:pPr>
            <a:r>
              <a:rPr lang="kk-KZ" sz="2000" dirty="0">
                <a:latin typeface="Times New Roman" panose="02020603050405020304" pitchFamily="18" charset="0"/>
                <a:ea typeface="Calibri" panose="020F0502020204030204" pitchFamily="34" charset="0"/>
                <a:cs typeface="Times New Roman" panose="02020603050405020304" pitchFamily="18" charset="0"/>
              </a:rPr>
              <a:t>3 – топ:</a:t>
            </a:r>
            <a:r>
              <a:rPr lang="kk-KZ" sz="2000" b="1" dirty="0">
                <a:latin typeface="Times New Roman" panose="02020603050405020304" pitchFamily="18" charset="0"/>
                <a:ea typeface="Calibri" panose="020F0502020204030204" pitchFamily="34" charset="0"/>
                <a:cs typeface="Times New Roman" panose="02020603050405020304" pitchFamily="18" charset="0"/>
              </a:rPr>
              <a:t> «Адамгершілік»</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tabLst>
                <a:tab pos="180340" algn="l"/>
              </a:tabLst>
            </a:pPr>
            <a:r>
              <a:rPr lang="kk-KZ" sz="2000" dirty="0">
                <a:latin typeface="Times New Roman" panose="02020603050405020304" pitchFamily="18" charset="0"/>
                <a:ea typeface="Calibri" panose="020F0502020204030204" pitchFamily="34" charset="0"/>
                <a:cs typeface="Times New Roman" panose="02020603050405020304" pitchFamily="18" charset="0"/>
              </a:rPr>
              <a:t>4 – топ:</a:t>
            </a:r>
            <a:r>
              <a:rPr lang="kk-KZ" sz="2000" b="1" dirty="0">
                <a:latin typeface="Times New Roman" panose="02020603050405020304" pitchFamily="18" charset="0"/>
                <a:ea typeface="Calibri" panose="020F0502020204030204" pitchFamily="34" charset="0"/>
                <a:cs typeface="Times New Roman" panose="02020603050405020304" pitchFamily="18" charset="0"/>
              </a:rPr>
              <a:t> «Мейірімділік»</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r>
              <a:rPr lang="kk-KZ" sz="2000" b="1" dirty="0">
                <a:latin typeface="Times New Roman" panose="02020603050405020304" pitchFamily="18" charset="0"/>
                <a:ea typeface="Calibri" panose="020F0502020204030204" pitchFamily="34" charset="0"/>
              </a:rPr>
              <a:t>Тапсырма: </a:t>
            </a:r>
            <a:r>
              <a:rPr lang="kk-KZ" sz="2000" dirty="0">
                <a:latin typeface="Times New Roman" panose="02020603050405020304" pitchFamily="18" charset="0"/>
                <a:ea typeface="Calibri" panose="020F0502020204030204" pitchFamily="34" charset="0"/>
              </a:rPr>
              <a:t>«Қандай қасиеттер бізді әрдайым дұрыс шешім қабылдауға жетелейді?» қасиеттерді жазу.</a:t>
            </a:r>
            <a:endParaRPr lang="ru-RU" sz="2000" dirty="0"/>
          </a:p>
        </p:txBody>
      </p:sp>
    </p:spTree>
    <p:extLst>
      <p:ext uri="{BB962C8B-B14F-4D97-AF65-F5344CB8AC3E}">
        <p14:creationId xmlns:p14="http://schemas.microsoft.com/office/powerpoint/2010/main" val="11632623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Картинки по запросу музыка фон"/>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1700" y="0"/>
            <a:ext cx="112903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1637654" y="303529"/>
            <a:ext cx="6096000" cy="6250942"/>
          </a:xfrm>
          <a:prstGeom prst="rect">
            <a:avLst/>
          </a:prstGeom>
        </p:spPr>
        <p:txBody>
          <a:bodyPr>
            <a:spAutoFit/>
          </a:bodyPr>
          <a:lstStyle/>
          <a:p>
            <a:pPr>
              <a:lnSpc>
                <a:spcPct val="115000"/>
              </a:lnSpc>
              <a:spcAft>
                <a:spcPts val="0"/>
              </a:spcAft>
              <a:tabLst>
                <a:tab pos="180340" algn="l"/>
              </a:tabLst>
            </a:pPr>
            <a:r>
              <a:rPr lang="kk-KZ" sz="1600" b="1" dirty="0">
                <a:latin typeface="Times New Roman" panose="02020603050405020304" pitchFamily="18" charset="0"/>
                <a:ea typeface="Calibri" panose="020F0502020204030204" pitchFamily="34" charset="0"/>
                <a:cs typeface="Times New Roman" panose="02020603050405020304" pitchFamily="18" charset="0"/>
              </a:rPr>
              <a:t>Топпен ән айту.</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sz="1600" dirty="0">
                <a:latin typeface="Times New Roman" panose="02020603050405020304" pitchFamily="18" charset="0"/>
                <a:ea typeface="Calibri" panose="020F0502020204030204" pitchFamily="34" charset="0"/>
                <a:cs typeface="Times New Roman" panose="02020603050405020304" pitchFamily="18" charset="0"/>
              </a:rPr>
              <a:t>«</a:t>
            </a:r>
            <a:r>
              <a:rPr lang="ru-RU" sz="1600" dirty="0" err="1">
                <a:latin typeface="Times New Roman" panose="02020603050405020304" pitchFamily="18" charset="0"/>
                <a:ea typeface="Calibri" panose="020F0502020204030204" pitchFamily="34" charset="0"/>
                <a:cs typeface="Times New Roman" panose="02020603050405020304" pitchFamily="18" charset="0"/>
              </a:rPr>
              <a:t>Мейірімді</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болайықшы,ағайын</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әні</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sz="1600" dirty="0" err="1">
                <a:latin typeface="Times New Roman" panose="02020603050405020304" pitchFamily="18" charset="0"/>
                <a:ea typeface="Calibri" panose="020F0502020204030204" pitchFamily="34" charset="0"/>
                <a:cs typeface="Times New Roman" panose="02020603050405020304" pitchFamily="18" charset="0"/>
              </a:rPr>
              <a:t>Көктем</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етім</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көркейтсе</a:t>
            </a:r>
            <a:r>
              <a:rPr lang="ru-RU" sz="1600" dirty="0">
                <a:latin typeface="Times New Roman" panose="02020603050405020304" pitchFamily="18" charset="0"/>
                <a:ea typeface="Calibri" panose="020F0502020204030204" pitchFamily="34" charset="0"/>
                <a:cs typeface="Times New Roman" panose="02020603050405020304" pitchFamily="18" charset="0"/>
              </a:rPr>
              <a:t> де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маңайын</a:t>
            </a:r>
            <a:r>
              <a:rPr lang="ru-RU" sz="1600" dirty="0">
                <a:latin typeface="Times New Roman" panose="02020603050405020304" pitchFamily="18" charset="0"/>
                <a:ea typeface="Calibri" panose="020F0502020204030204" pitchFamily="34" charset="0"/>
                <a:cs typeface="Times New Roman" panose="02020603050405020304" pitchFamily="18" charset="0"/>
              </a:rPr>
              <a:t>,</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sz="1600" dirty="0" err="1">
                <a:latin typeface="Times New Roman" panose="02020603050405020304" pitchFamily="18" charset="0"/>
                <a:ea typeface="Calibri" panose="020F0502020204030204" pitchFamily="34" charset="0"/>
                <a:cs typeface="Times New Roman" panose="02020603050405020304" pitchFamily="18" charset="0"/>
              </a:rPr>
              <a:t>Көріп</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жүрміз</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өкпешілдің</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талайын</a:t>
            </a:r>
            <a:r>
              <a:rPr lang="ru-RU" sz="1600" dirty="0">
                <a:latin typeface="Times New Roman" panose="02020603050405020304" pitchFamily="18" charset="0"/>
                <a:ea typeface="Calibri" panose="020F0502020204030204" pitchFamily="34" charset="0"/>
                <a:cs typeface="Times New Roman" panose="02020603050405020304" pitchFamily="18" charset="0"/>
              </a:rPr>
              <a:t>.</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sz="1600" dirty="0" err="1">
                <a:latin typeface="Times New Roman" panose="02020603050405020304" pitchFamily="18" charset="0"/>
                <a:ea typeface="Calibri" panose="020F0502020204030204" pitchFamily="34" charset="0"/>
                <a:cs typeface="Times New Roman" panose="02020603050405020304" pitchFamily="18" charset="0"/>
              </a:rPr>
              <a:t>Өшігуді</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қояйықшы</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өзгеге</a:t>
            </a:r>
            <a:r>
              <a:rPr lang="ru-RU" sz="1600" dirty="0">
                <a:latin typeface="Times New Roman" panose="02020603050405020304" pitchFamily="18" charset="0"/>
                <a:ea typeface="Calibri" panose="020F0502020204030204" pitchFamily="34" charset="0"/>
                <a:cs typeface="Times New Roman" panose="02020603050405020304" pitchFamily="18" charset="0"/>
              </a:rPr>
              <a:t>,</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sz="1600" dirty="0" err="1">
                <a:latin typeface="Times New Roman" panose="02020603050405020304" pitchFamily="18" charset="0"/>
                <a:ea typeface="Calibri" panose="020F0502020204030204" pitchFamily="34" charset="0"/>
                <a:cs typeface="Times New Roman" panose="02020603050405020304" pitchFamily="18" charset="0"/>
              </a:rPr>
              <a:t>Кешірімді</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болайықшы,ағайын</a:t>
            </a:r>
            <a:r>
              <a:rPr lang="ru-RU" sz="1600" dirty="0">
                <a:latin typeface="Times New Roman" panose="02020603050405020304" pitchFamily="18" charset="0"/>
                <a:ea typeface="Calibri" panose="020F0502020204030204" pitchFamily="34" charset="0"/>
                <a:cs typeface="Times New Roman" panose="02020603050405020304" pitchFamily="18" charset="0"/>
              </a:rPr>
              <a:t>!</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sz="1600" dirty="0">
                <a:latin typeface="Times New Roman" panose="02020603050405020304" pitchFamily="18" charset="0"/>
                <a:ea typeface="Calibri" panose="020F0502020204030204" pitchFamily="34" charset="0"/>
                <a:cs typeface="Times New Roman" panose="02020603050405020304" pitchFamily="18" charset="0"/>
              </a:rPr>
              <a:t> </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sz="1600" dirty="0" err="1">
                <a:latin typeface="Times New Roman" panose="02020603050405020304" pitchFamily="18" charset="0"/>
                <a:ea typeface="Calibri" panose="020F0502020204030204" pitchFamily="34" charset="0"/>
                <a:cs typeface="Times New Roman" panose="02020603050405020304" pitchFamily="18" charset="0"/>
              </a:rPr>
              <a:t>Көк</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нөсерін</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көл</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етсе</a:t>
            </a:r>
            <a:r>
              <a:rPr lang="ru-RU" sz="1600" dirty="0">
                <a:latin typeface="Times New Roman" panose="02020603050405020304" pitchFamily="18" charset="0"/>
                <a:ea typeface="Calibri" panose="020F0502020204030204" pitchFamily="34" charset="0"/>
                <a:cs typeface="Times New Roman" panose="02020603050405020304" pitchFamily="18" charset="0"/>
              </a:rPr>
              <a:t> де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жауындар</a:t>
            </a:r>
            <a:r>
              <a:rPr lang="ru-RU" sz="1600" dirty="0">
                <a:latin typeface="Times New Roman" panose="02020603050405020304" pitchFamily="18" charset="0"/>
                <a:ea typeface="Calibri" panose="020F0502020204030204" pitchFamily="34" charset="0"/>
                <a:cs typeface="Times New Roman" panose="02020603050405020304" pitchFamily="18" charset="0"/>
              </a:rPr>
              <a:t>,</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sz="1600" dirty="0" err="1">
                <a:latin typeface="Times New Roman" panose="02020603050405020304" pitchFamily="18" charset="0"/>
                <a:ea typeface="Calibri" panose="020F0502020204030204" pitchFamily="34" charset="0"/>
                <a:cs typeface="Times New Roman" panose="02020603050405020304" pitchFamily="18" charset="0"/>
              </a:rPr>
              <a:t>Көк</a:t>
            </a:r>
            <a:r>
              <a:rPr lang="ru-RU" sz="1600" dirty="0">
                <a:latin typeface="Times New Roman" panose="02020603050405020304" pitchFamily="18" charset="0"/>
                <a:ea typeface="Calibri" panose="020F0502020204030204" pitchFamily="34" charset="0"/>
                <a:cs typeface="Times New Roman" panose="02020603050405020304" pitchFamily="18" charset="0"/>
              </a:rPr>
              <a:t> пен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жерді</a:t>
            </a:r>
            <a:r>
              <a:rPr lang="ru-RU" sz="1600" dirty="0">
                <a:latin typeface="Times New Roman" panose="02020603050405020304" pitchFamily="18" charset="0"/>
                <a:ea typeface="Calibri" panose="020F0502020204030204" pitchFamily="34" charset="0"/>
                <a:cs typeface="Times New Roman" panose="02020603050405020304" pitchFamily="18" charset="0"/>
              </a:rPr>
              <a:t> сел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етсе</a:t>
            </a:r>
            <a:r>
              <a:rPr lang="ru-RU" sz="1600" dirty="0">
                <a:latin typeface="Times New Roman" panose="02020603050405020304" pitchFamily="18" charset="0"/>
                <a:ea typeface="Calibri" panose="020F0502020204030204" pitchFamily="34" charset="0"/>
                <a:cs typeface="Times New Roman" panose="02020603050405020304" pitchFamily="18" charset="0"/>
              </a:rPr>
              <a:t> де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дауылдар</a:t>
            </a:r>
            <a:r>
              <a:rPr lang="ru-RU" sz="1600" dirty="0">
                <a:latin typeface="Times New Roman" panose="02020603050405020304" pitchFamily="18" charset="0"/>
                <a:ea typeface="Calibri" panose="020F0502020204030204" pitchFamily="34" charset="0"/>
                <a:cs typeface="Times New Roman" panose="02020603050405020304" pitchFamily="18" charset="0"/>
              </a:rPr>
              <a:t>.</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sz="1600" dirty="0" err="1">
                <a:latin typeface="Times New Roman" panose="02020603050405020304" pitchFamily="18" charset="0"/>
                <a:ea typeface="Calibri" panose="020F0502020204030204" pitchFamily="34" charset="0"/>
                <a:cs typeface="Times New Roman" panose="02020603050405020304" pitchFamily="18" charset="0"/>
              </a:rPr>
              <a:t>Пейілдерді</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пенделікпен</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тарылтпай</a:t>
            </a:r>
            <a:r>
              <a:rPr lang="ru-RU" sz="1600" dirty="0">
                <a:latin typeface="Times New Roman" panose="02020603050405020304" pitchFamily="18" charset="0"/>
                <a:ea typeface="Calibri" panose="020F0502020204030204" pitchFamily="34" charset="0"/>
                <a:cs typeface="Times New Roman" panose="02020603050405020304" pitchFamily="18" charset="0"/>
              </a:rPr>
              <a:t>,</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sz="1600" dirty="0" err="1">
                <a:latin typeface="Times New Roman" panose="02020603050405020304" pitchFamily="18" charset="0"/>
                <a:ea typeface="Calibri" panose="020F0502020204030204" pitchFamily="34" charset="0"/>
                <a:cs typeface="Times New Roman" panose="02020603050405020304" pitchFamily="18" charset="0"/>
              </a:rPr>
              <a:t>Мейірімді</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болайықшы,бауырлар</a:t>
            </a:r>
            <a:r>
              <a:rPr lang="ru-RU" sz="1600" dirty="0">
                <a:latin typeface="Times New Roman" panose="02020603050405020304" pitchFamily="18" charset="0"/>
                <a:ea typeface="Calibri" panose="020F0502020204030204" pitchFamily="34" charset="0"/>
                <a:cs typeface="Times New Roman" panose="02020603050405020304" pitchFamily="18" charset="0"/>
              </a:rPr>
              <a:t>!</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sz="1600" dirty="0">
                <a:latin typeface="Times New Roman" panose="02020603050405020304" pitchFamily="18" charset="0"/>
                <a:ea typeface="Calibri" panose="020F0502020204030204" pitchFamily="34" charset="0"/>
                <a:cs typeface="Times New Roman" panose="02020603050405020304" pitchFamily="18" charset="0"/>
              </a:rPr>
              <a:t> </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sz="1600" dirty="0" err="1">
                <a:latin typeface="Times New Roman" panose="02020603050405020304" pitchFamily="18" charset="0"/>
                <a:ea typeface="Calibri" panose="020F0502020204030204" pitchFamily="34" charset="0"/>
                <a:cs typeface="Times New Roman" panose="02020603050405020304" pitchFamily="18" charset="0"/>
              </a:rPr>
              <a:t>Болашаққа</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қол</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ұстасып</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барайық</a:t>
            </a:r>
            <a:r>
              <a:rPr lang="ru-RU" sz="1600" dirty="0">
                <a:latin typeface="Times New Roman" panose="02020603050405020304" pitchFamily="18" charset="0"/>
                <a:ea typeface="Calibri" panose="020F0502020204030204" pitchFamily="34" charset="0"/>
                <a:cs typeface="Times New Roman" panose="02020603050405020304" pitchFamily="18" charset="0"/>
              </a:rPr>
              <a:t>,</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sz="1600" dirty="0" err="1">
                <a:latin typeface="Times New Roman" panose="02020603050405020304" pitchFamily="18" charset="0"/>
                <a:ea typeface="Calibri" panose="020F0502020204030204" pitchFamily="34" charset="0"/>
                <a:cs typeface="Times New Roman" panose="02020603050405020304" pitchFamily="18" charset="0"/>
              </a:rPr>
              <a:t>Ақиқаттың</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ауылын</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іздеп</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табайық</a:t>
            </a:r>
            <a:r>
              <a:rPr lang="ru-RU" sz="1600" dirty="0">
                <a:latin typeface="Times New Roman" panose="02020603050405020304" pitchFamily="18" charset="0"/>
                <a:ea typeface="Calibri" panose="020F0502020204030204" pitchFamily="34" charset="0"/>
                <a:cs typeface="Times New Roman" panose="02020603050405020304" pitchFamily="18" charset="0"/>
              </a:rPr>
              <a:t>.</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sz="1600" dirty="0" err="1">
                <a:latin typeface="Times New Roman" panose="02020603050405020304" pitchFamily="18" charset="0"/>
                <a:ea typeface="Calibri" panose="020F0502020204030204" pitchFamily="34" charset="0"/>
                <a:cs typeface="Times New Roman" panose="02020603050405020304" pitchFamily="18" charset="0"/>
              </a:rPr>
              <a:t>Кішірейіп</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кетпес</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ғазиз</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басымыз</a:t>
            </a:r>
            <a:r>
              <a:rPr lang="ru-RU" sz="1600" dirty="0">
                <a:latin typeface="Times New Roman" panose="02020603050405020304" pitchFamily="18" charset="0"/>
                <a:ea typeface="Calibri" panose="020F0502020204030204" pitchFamily="34" charset="0"/>
                <a:cs typeface="Times New Roman" panose="02020603050405020304" pitchFamily="18" charset="0"/>
              </a:rPr>
              <a:t>,</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sz="1600" dirty="0" err="1">
                <a:latin typeface="Times New Roman" panose="02020603050405020304" pitchFamily="18" charset="0"/>
                <a:ea typeface="Calibri" panose="020F0502020204030204" pitchFamily="34" charset="0"/>
                <a:cs typeface="Times New Roman" panose="02020603050405020304" pitchFamily="18" charset="0"/>
              </a:rPr>
              <a:t>Кішіпейіл</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болайықшы,халайық</a:t>
            </a:r>
            <a:r>
              <a:rPr lang="ru-RU" sz="1600" dirty="0">
                <a:latin typeface="Times New Roman" panose="02020603050405020304" pitchFamily="18" charset="0"/>
                <a:ea typeface="Calibri" panose="020F0502020204030204" pitchFamily="34" charset="0"/>
                <a:cs typeface="Times New Roman" panose="02020603050405020304" pitchFamily="18" charset="0"/>
              </a:rPr>
              <a:t>!</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sz="1600" dirty="0">
                <a:latin typeface="Times New Roman" panose="02020603050405020304" pitchFamily="18" charset="0"/>
                <a:ea typeface="Calibri" panose="020F0502020204030204" pitchFamily="34" charset="0"/>
                <a:cs typeface="Times New Roman" panose="02020603050405020304" pitchFamily="18" charset="0"/>
              </a:rPr>
              <a:t> </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sz="1600" dirty="0">
                <a:latin typeface="Times New Roman" panose="02020603050405020304" pitchFamily="18" charset="0"/>
                <a:ea typeface="Calibri" panose="020F0502020204030204" pitchFamily="34" charset="0"/>
                <a:cs typeface="Times New Roman" panose="02020603050405020304" pitchFamily="18" charset="0"/>
              </a:rPr>
              <a:t>Ел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болғанымен</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емеспіз</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ғой</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онша</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көп</a:t>
            </a:r>
            <a:r>
              <a:rPr lang="ru-RU" sz="1600" dirty="0">
                <a:latin typeface="Times New Roman" panose="02020603050405020304" pitchFamily="18" charset="0"/>
                <a:ea typeface="Calibri" panose="020F0502020204030204" pitchFamily="34" charset="0"/>
                <a:cs typeface="Times New Roman" panose="02020603050405020304" pitchFamily="18" charset="0"/>
              </a:rPr>
              <a:t>,</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sz="1600" dirty="0">
                <a:latin typeface="Times New Roman" panose="02020603050405020304" pitchFamily="18" charset="0"/>
                <a:ea typeface="Calibri" panose="020F0502020204030204" pitchFamily="34" charset="0"/>
                <a:cs typeface="Times New Roman" panose="02020603050405020304" pitchFamily="18" charset="0"/>
              </a:rPr>
              <a:t>Сонда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дағы</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бөлінумен</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шаршап</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ек</a:t>
            </a:r>
            <a:r>
              <a:rPr lang="ru-RU" sz="1600" dirty="0">
                <a:latin typeface="Times New Roman" panose="02020603050405020304" pitchFamily="18" charset="0"/>
                <a:ea typeface="Calibri" panose="020F0502020204030204" pitchFamily="34" charset="0"/>
                <a:cs typeface="Times New Roman" panose="02020603050405020304" pitchFamily="18" charset="0"/>
              </a:rPr>
              <a:t>.</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sz="1600" dirty="0" err="1">
                <a:latin typeface="Times New Roman" panose="02020603050405020304" pitchFamily="18" charset="0"/>
                <a:ea typeface="Calibri" panose="020F0502020204030204" pitchFamily="34" charset="0"/>
                <a:cs typeface="Times New Roman" panose="02020603050405020304" pitchFamily="18" charset="0"/>
              </a:rPr>
              <a:t>Өзімізге</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қалайтұғын</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нәрсені</a:t>
            </a:r>
            <a:r>
              <a:rPr lang="ru-RU" sz="1600" dirty="0">
                <a:latin typeface="Times New Roman" panose="02020603050405020304" pitchFamily="18" charset="0"/>
                <a:ea typeface="Calibri" panose="020F0502020204030204" pitchFamily="34" charset="0"/>
                <a:cs typeface="Times New Roman" panose="02020603050405020304" pitchFamily="18" charset="0"/>
              </a:rPr>
              <a:t>,</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sz="1600" dirty="0" err="1">
                <a:latin typeface="Times New Roman" panose="02020603050405020304" pitchFamily="18" charset="0"/>
                <a:ea typeface="Calibri" panose="020F0502020204030204" pitchFamily="34" charset="0"/>
                <a:cs typeface="Times New Roman" panose="02020603050405020304" pitchFamily="18" charset="0"/>
              </a:rPr>
              <a:t>Тілейікші</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өзгеге</a:t>
            </a:r>
            <a:r>
              <a:rPr lang="ru-RU" sz="1600" dirty="0">
                <a:latin typeface="Times New Roman" panose="02020603050405020304" pitchFamily="18" charset="0"/>
                <a:ea typeface="Calibri" panose="020F0502020204030204" pitchFamily="34" charset="0"/>
                <a:cs typeface="Times New Roman" panose="02020603050405020304" pitchFamily="18" charset="0"/>
              </a:rPr>
              <a:t> де,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болса</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деп</a:t>
            </a:r>
            <a:r>
              <a:rPr lang="ru-RU" sz="1600" dirty="0">
                <a:latin typeface="Times New Roman" panose="02020603050405020304" pitchFamily="18" charset="0"/>
                <a:ea typeface="Calibri" panose="020F0502020204030204" pitchFamily="34" charset="0"/>
                <a:cs typeface="Times New Roman" panose="02020603050405020304" pitchFamily="18" charset="0"/>
              </a:rPr>
              <a:t>!</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958555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Картинки по запросу фон"/>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92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4210372" y="1015203"/>
            <a:ext cx="6096000" cy="2105192"/>
          </a:xfrm>
          <a:prstGeom prst="rect">
            <a:avLst/>
          </a:prstGeom>
        </p:spPr>
        <p:txBody>
          <a:bodyPr>
            <a:spAutoFit/>
          </a:bodyPr>
          <a:lstStyle/>
          <a:p>
            <a:pPr>
              <a:lnSpc>
                <a:spcPct val="115000"/>
              </a:lnSpc>
              <a:spcAft>
                <a:spcPts val="0"/>
              </a:spcAft>
              <a:tabLst>
                <a:tab pos="180340" algn="l"/>
              </a:tabLst>
            </a:pPr>
            <a:r>
              <a:rPr lang="kk-KZ" sz="2400" b="1" dirty="0">
                <a:latin typeface="Times New Roman" panose="02020603050405020304" pitchFamily="18" charset="0"/>
                <a:ea typeface="Calibri" panose="020F0502020204030204" pitchFamily="34" charset="0"/>
                <a:cs typeface="Times New Roman" panose="02020603050405020304" pitchFamily="18" charset="0"/>
              </a:rPr>
              <a:t>Үй тапсырмасы.</a:t>
            </a:r>
            <a:endParaRPr lang="ru-RU"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kk-KZ" sz="2400" dirty="0">
                <a:latin typeface="Times New Roman" panose="02020603050405020304" pitchFamily="18" charset="0"/>
                <a:ea typeface="Calibri" panose="020F0502020204030204" pitchFamily="34" charset="0"/>
                <a:cs typeface="Times New Roman" panose="02020603050405020304" pitchFamily="18" charset="0"/>
              </a:rPr>
              <a:t>1. №28 – сабақ. «Менің қалауларымның шегі» тақырыбына эссе жазу.</a:t>
            </a:r>
            <a:endParaRPr lang="ru-RU" dirty="0">
              <a:latin typeface="Calibri" panose="020F0502020204030204" pitchFamily="34" charset="0"/>
              <a:ea typeface="Calibri" panose="020F0502020204030204" pitchFamily="34" charset="0"/>
              <a:cs typeface="Times New Roman" panose="02020603050405020304" pitchFamily="18" charset="0"/>
            </a:endParaRPr>
          </a:p>
          <a:p>
            <a:r>
              <a:rPr lang="kk-KZ" sz="2400" dirty="0">
                <a:latin typeface="Times New Roman" panose="02020603050405020304" pitchFamily="18" charset="0"/>
                <a:ea typeface="Calibri" panose="020F0502020204030204" pitchFamily="34" charset="0"/>
              </a:rPr>
              <a:t>2. Келесі сабақ. №29, «Қардың иісі» мәтінін оқып келу.</a:t>
            </a:r>
            <a:endParaRPr lang="ru-RU" sz="2400" dirty="0"/>
          </a:p>
        </p:txBody>
      </p:sp>
    </p:spTree>
    <p:extLst>
      <p:ext uri="{BB962C8B-B14F-4D97-AF65-F5344CB8AC3E}">
        <p14:creationId xmlns:p14="http://schemas.microsoft.com/office/powerpoint/2010/main" val="42507355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Картинки по запросу фон"/>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92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3524864" y="339383"/>
            <a:ext cx="8183801" cy="3831818"/>
          </a:xfrm>
          <a:prstGeom prst="rect">
            <a:avLst/>
          </a:prstGeom>
        </p:spPr>
        <p:txBody>
          <a:bodyPr wrap="square">
            <a:spAutoFit/>
          </a:bodyPr>
          <a:lstStyle/>
          <a:p>
            <a:pPr algn="just">
              <a:lnSpc>
                <a:spcPct val="115000"/>
              </a:lnSpc>
              <a:spcAft>
                <a:spcPts val="0"/>
              </a:spcAft>
              <a:tabLst>
                <a:tab pos="180340" algn="l"/>
              </a:tabLst>
            </a:pPr>
            <a:r>
              <a:rPr lang="kk-KZ" sz="2000" dirty="0" smtClean="0">
                <a:effectLst/>
                <a:latin typeface="Times New Roman" panose="02020603050405020304" pitchFamily="18" charset="0"/>
                <a:ea typeface="Calibri" panose="020F0502020204030204" pitchFamily="34" charset="0"/>
                <a:cs typeface="Times New Roman" panose="02020603050405020304" pitchFamily="18" charset="0"/>
              </a:rPr>
              <a:t>Сабақтың қорытынды сәті.</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kk-KZ" sz="2000" b="1" dirty="0" smtClean="0">
                <a:effectLst/>
                <a:latin typeface="Times New Roman" panose="02020603050405020304" pitchFamily="18" charset="0"/>
                <a:ea typeface="Calibri" panose="020F0502020204030204" pitchFamily="34" charset="0"/>
                <a:cs typeface="Times New Roman" panose="02020603050405020304" pitchFamily="18" charset="0"/>
              </a:rPr>
              <a:t>Тыныс алуға зейін қою. </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kk-KZ" sz="2000" dirty="0" smtClean="0">
                <a:effectLst/>
                <a:latin typeface="Times New Roman" panose="02020603050405020304" pitchFamily="18" charset="0"/>
                <a:ea typeface="Calibri" panose="020F0502020204030204" pitchFamily="34" charset="0"/>
                <a:cs typeface="Times New Roman" panose="02020603050405020304" pitchFamily="18" charset="0"/>
              </a:rPr>
              <a:t>Мұғалім: Сіздерден аяқ-қолыңызды айқастырмай, түзу отыруыңызды өтінемін. Біз қазір тыныс алу жаттығуын жасаймыз. Тыныс алуға зейін қойған кезде, біздің ақылымыз дем алады. Ауаны ішке жұту кезінде тыныштық пен қуаныш қабылдаймыз. Демді сыртқа шығарған кезде өзіміздегі мазасыздықтарды сыртқа шығарамыз.</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kk-KZ" sz="2000" dirty="0" smtClean="0">
                <a:effectLst/>
                <a:latin typeface="Times New Roman" panose="02020603050405020304" pitchFamily="18" charset="0"/>
                <a:ea typeface="Calibri" panose="020F0502020204030204" pitchFamily="34" charset="0"/>
                <a:cs typeface="Times New Roman" panose="02020603050405020304" pitchFamily="18" charset="0"/>
              </a:rPr>
              <a:t>Кәне, дайындалайық, балалар. Көзімізді жұмамыз..., арқамызды тіктейміз..., қолдарыңды тізеге қоюға болады...</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ru-RU" sz="2000" dirty="0" smtClean="0">
                <a:effectLst/>
                <a:latin typeface="Times New Roman" panose="02020603050405020304" pitchFamily="18" charset="0"/>
                <a:ea typeface="Calibri" panose="020F0502020204030204" pitchFamily="34" charset="0"/>
                <a:cs typeface="Times New Roman" panose="02020603050405020304" pitchFamily="18" charset="0"/>
              </a:rPr>
              <a:t>Д е м   а л..... ш ы ғ а р... (</a:t>
            </a:r>
            <a:r>
              <a:rPr lang="ru-RU" sz="2000" dirty="0" err="1" smtClean="0">
                <a:effectLst/>
                <a:latin typeface="Times New Roman" panose="02020603050405020304" pitchFamily="18" charset="0"/>
                <a:ea typeface="Calibri" panose="020F0502020204030204" pitchFamily="34" charset="0"/>
                <a:cs typeface="Times New Roman" panose="02020603050405020304" pitchFamily="18" charset="0"/>
              </a:rPr>
              <a:t>жаймен</a:t>
            </a:r>
            <a:r>
              <a:rPr lang="ru-RU" sz="2000" dirty="0" smtClean="0">
                <a:effectLst/>
                <a:latin typeface="Times New Roman" panose="02020603050405020304" pitchFamily="18" charset="0"/>
                <a:ea typeface="Calibri" panose="020F0502020204030204" pitchFamily="34" charset="0"/>
                <a:cs typeface="Times New Roman" panose="02020603050405020304" pitchFamily="18" charset="0"/>
              </a:rPr>
              <a:t> 9-10 </a:t>
            </a:r>
            <a:r>
              <a:rPr lang="ru-RU" sz="2000" dirty="0" err="1" smtClean="0">
                <a:effectLst/>
                <a:latin typeface="Times New Roman" panose="02020603050405020304" pitchFamily="18" charset="0"/>
                <a:ea typeface="Calibri" panose="020F0502020204030204" pitchFamily="34" charset="0"/>
                <a:cs typeface="Times New Roman" panose="02020603050405020304" pitchFamily="18" charset="0"/>
              </a:rPr>
              <a:t>рет</a:t>
            </a:r>
            <a:r>
              <a:rPr lang="ru-RU" sz="20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smtClean="0">
                <a:effectLst/>
                <a:latin typeface="Times New Roman" panose="02020603050405020304" pitchFamily="18" charset="0"/>
                <a:ea typeface="Calibri" panose="020F0502020204030204" pitchFamily="34" charset="0"/>
                <a:cs typeface="Times New Roman" panose="02020603050405020304" pitchFamily="18" charset="0"/>
              </a:rPr>
              <a:t>немесе</a:t>
            </a:r>
            <a:r>
              <a:rPr lang="kk-KZ" sz="20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smtClean="0">
                <a:effectLst/>
                <a:latin typeface="Times New Roman" panose="02020603050405020304" pitchFamily="18" charset="0"/>
                <a:ea typeface="Calibri" panose="020F0502020204030204" pitchFamily="34" charset="0"/>
                <a:cs typeface="Times New Roman" panose="02020603050405020304" pitchFamily="18" charset="0"/>
              </a:rPr>
              <a:t>1..................2 [</a:t>
            </a:r>
            <a:r>
              <a:rPr lang="kk-KZ" sz="2000" dirty="0" smtClean="0">
                <a:effectLst/>
                <a:latin typeface="Times New Roman" panose="02020603050405020304" pitchFamily="18" charset="0"/>
                <a:ea typeface="Calibri" panose="020F0502020204030204" pitchFamily="34" charset="0"/>
                <a:cs typeface="Times New Roman" panose="02020603050405020304" pitchFamily="18" charset="0"/>
              </a:rPr>
              <a:t>3</a:t>
            </a:r>
            <a:r>
              <a:rPr lang="ru-RU" sz="2000" dirty="0" smtClean="0">
                <a:effectLst/>
                <a:latin typeface="Times New Roman" panose="02020603050405020304" pitchFamily="18" charset="0"/>
                <a:ea typeface="Calibri" panose="020F0502020204030204" pitchFamily="34" charset="0"/>
                <a:cs typeface="Times New Roman" panose="02020603050405020304" pitchFamily="18" charset="0"/>
              </a:rPr>
              <a:t>]</a:t>
            </a:r>
            <a:r>
              <a:rPr lang="kk-KZ" sz="2000" dirty="0" smtClean="0">
                <a:effectLst/>
                <a:latin typeface="Times New Roman" panose="02020603050405020304" pitchFamily="18" charset="0"/>
                <a:ea typeface="Calibri" panose="020F0502020204030204" pitchFamily="34" charset="0"/>
                <a:cs typeface="Times New Roman" panose="02020603050405020304" pitchFamily="18" charset="0"/>
              </a:rPr>
              <a:t>.</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r>
              <a:rPr lang="kk-KZ" sz="2000" dirty="0" smtClean="0">
                <a:effectLst/>
                <a:latin typeface="Times New Roman" panose="02020603050405020304" pitchFamily="18" charset="0"/>
                <a:ea typeface="Calibri" panose="020F0502020204030204" pitchFamily="34" charset="0"/>
              </a:rPr>
              <a:t>Бүгінгі сабақтан игерген жақсы қасиеттерді есімізге түсіріп, жүрегімізге сақтайық.</a:t>
            </a:r>
            <a:endParaRPr lang="ru-RU" sz="2000" dirty="0"/>
          </a:p>
        </p:txBody>
      </p:sp>
    </p:spTree>
    <p:extLst>
      <p:ext uri="{BB962C8B-B14F-4D97-AF65-F5344CB8AC3E}">
        <p14:creationId xmlns:p14="http://schemas.microsoft.com/office/powerpoint/2010/main" val="711187048"/>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TotalTime>
  <Words>493</Words>
  <Application>Microsoft Office PowerPoint</Application>
  <PresentationFormat>Широкоэкранный</PresentationFormat>
  <Paragraphs>69</Paragraphs>
  <Slides>11</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11</vt:i4>
      </vt:variant>
    </vt:vector>
  </HeadingPairs>
  <TitlesOfParts>
    <vt:vector size="16" baseType="lpstr">
      <vt:lpstr>Arial</vt:lpstr>
      <vt:lpstr>Calibri</vt:lpstr>
      <vt:lpstr>Calibri Light</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Сарвиноз</dc:creator>
  <cp:lastModifiedBy>Пользователь</cp:lastModifiedBy>
  <cp:revision>7</cp:revision>
  <dcterms:created xsi:type="dcterms:W3CDTF">2017-12-20T12:01:56Z</dcterms:created>
  <dcterms:modified xsi:type="dcterms:W3CDTF">2019-07-24T16:26:23Z</dcterms:modified>
</cp:coreProperties>
</file>